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40" r:id="rId1"/>
  </p:sldMasterIdLst>
  <p:notesMasterIdLst>
    <p:notesMasterId r:id="rId10"/>
  </p:notesMasterIdLst>
  <p:handoutMasterIdLst>
    <p:handoutMasterId r:id="rId11"/>
  </p:handoutMasterIdLst>
  <p:sldIdLst>
    <p:sldId id="269" r:id="rId2"/>
    <p:sldId id="270" r:id="rId3"/>
    <p:sldId id="273" r:id="rId4"/>
    <p:sldId id="274" r:id="rId5"/>
    <p:sldId id="275" r:id="rId6"/>
    <p:sldId id="277" r:id="rId7"/>
    <p:sldId id="290" r:id="rId8"/>
    <p:sldId id="305" r:id="rId9"/>
  </p:sldIdLst>
  <p:sldSz cx="12192000" cy="6858000"/>
  <p:notesSz cx="71024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3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D75"/>
    <a:srgbClr val="001020"/>
    <a:srgbClr val="3EB6A9"/>
    <a:srgbClr val="196D6A"/>
    <a:srgbClr val="14334F"/>
    <a:srgbClr val="E70059"/>
    <a:srgbClr val="00AB9F"/>
    <a:srgbClr val="00B4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1" autoAdjust="0"/>
    <p:restoredTop sz="95263" autoAdjust="0"/>
  </p:normalViewPr>
  <p:slideViewPr>
    <p:cSldViewPr snapToGrid="0" snapToObjects="1">
      <p:cViewPr varScale="1">
        <p:scale>
          <a:sx n="72" d="100"/>
          <a:sy n="72" d="100"/>
        </p:scale>
        <p:origin x="216" y="640"/>
      </p:cViewPr>
      <p:guideLst>
        <p:guide orient="horz" pos="2160"/>
        <p:guide pos="3840"/>
      </p:guideLst>
    </p:cSldViewPr>
  </p:slideViewPr>
  <p:notesTextViewPr>
    <p:cViewPr>
      <p:scale>
        <a:sx n="1" d="1"/>
        <a:sy n="1" d="1"/>
      </p:scale>
      <p:origin x="0" y="0"/>
    </p:cViewPr>
  </p:notesTextViewPr>
  <p:sorterViewPr>
    <p:cViewPr varScale="1">
      <p:scale>
        <a:sx n="1" d="1"/>
        <a:sy n="1" d="1"/>
      </p:scale>
      <p:origin x="0" y="-5568"/>
    </p:cViewPr>
  </p:sorterViewPr>
  <p:notesViewPr>
    <p:cSldViewPr snapToGrid="0" snapToObjects="1">
      <p:cViewPr varScale="1">
        <p:scale>
          <a:sx n="118" d="100"/>
          <a:sy n="118" d="100"/>
        </p:scale>
        <p:origin x="2304" y="208"/>
      </p:cViewPr>
      <p:guideLst>
        <p:guide orient="horz" pos="2951"/>
        <p:guide pos="2237"/>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9" tIns="47060" rIns="94119" bIns="47060"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0098"/>
          </a:xfrm>
          <a:prstGeom prst="rect">
            <a:avLst/>
          </a:prstGeom>
        </p:spPr>
        <p:txBody>
          <a:bodyPr vert="horz" lIns="94119" tIns="47060" rIns="94119" bIns="47060" rtlCol="0"/>
          <a:lstStyle>
            <a:lvl1pPr algn="r">
              <a:defRPr sz="1200"/>
            </a:lvl1pPr>
          </a:lstStyle>
          <a:p>
            <a:fld id="{BD62770F-C2A6-D141-823E-09A0C792E216}" type="datetimeFigureOut">
              <a:rPr lang="en-US" smtClean="0"/>
              <a:t>6/26/17</a:t>
            </a:fld>
            <a:endParaRPr lang="en-US"/>
          </a:p>
        </p:txBody>
      </p:sp>
      <p:sp>
        <p:nvSpPr>
          <p:cNvPr id="4" name="Footer Placeholder 3"/>
          <p:cNvSpPr>
            <a:spLocks noGrp="1"/>
          </p:cNvSpPr>
          <p:nvPr>
            <p:ph type="ftr" sz="quarter" idx="2"/>
          </p:nvPr>
        </p:nvSpPr>
        <p:spPr>
          <a:xfrm>
            <a:off x="0" y="8899328"/>
            <a:ext cx="3077739" cy="470097"/>
          </a:xfrm>
          <a:prstGeom prst="rect">
            <a:avLst/>
          </a:prstGeom>
        </p:spPr>
        <p:txBody>
          <a:bodyPr vert="horz" lIns="94119" tIns="47060" rIns="94119" bIns="47060"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899328"/>
            <a:ext cx="3077739" cy="470097"/>
          </a:xfrm>
          <a:prstGeom prst="rect">
            <a:avLst/>
          </a:prstGeom>
        </p:spPr>
        <p:txBody>
          <a:bodyPr vert="horz" lIns="94119" tIns="47060" rIns="94119" bIns="47060" rtlCol="0" anchor="b"/>
          <a:lstStyle>
            <a:lvl1pPr algn="r">
              <a:defRPr sz="1200"/>
            </a:lvl1pPr>
          </a:lstStyle>
          <a:p>
            <a:fld id="{061A2C82-C13B-1841-8B39-45D88919E56F}" type="slidenum">
              <a:rPr lang="en-US" smtClean="0"/>
              <a:t>‹#›</a:t>
            </a:fld>
            <a:endParaRPr lang="en-US"/>
          </a:p>
        </p:txBody>
      </p:sp>
    </p:spTree>
    <p:extLst>
      <p:ext uri="{BB962C8B-B14F-4D97-AF65-F5344CB8AC3E}">
        <p14:creationId xmlns:p14="http://schemas.microsoft.com/office/powerpoint/2010/main" val="262817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0098"/>
          </a:xfrm>
          <a:prstGeom prst="rect">
            <a:avLst/>
          </a:prstGeom>
        </p:spPr>
        <p:txBody>
          <a:bodyPr vert="horz" lIns="94119" tIns="47060" rIns="94119" bIns="47060" rtlCol="0"/>
          <a:lstStyle>
            <a:lvl1pPr algn="l">
              <a:defRPr sz="1200"/>
            </a:lvl1pPr>
          </a:lstStyle>
          <a:p>
            <a:endParaRPr lang="en-US"/>
          </a:p>
        </p:txBody>
      </p:sp>
      <p:sp>
        <p:nvSpPr>
          <p:cNvPr id="3" name="Date Placeholder 2"/>
          <p:cNvSpPr>
            <a:spLocks noGrp="1"/>
          </p:cNvSpPr>
          <p:nvPr>
            <p:ph type="dt" idx="1"/>
          </p:nvPr>
        </p:nvSpPr>
        <p:spPr>
          <a:xfrm>
            <a:off x="4023092" y="0"/>
            <a:ext cx="3077739" cy="470098"/>
          </a:xfrm>
          <a:prstGeom prst="rect">
            <a:avLst/>
          </a:prstGeom>
        </p:spPr>
        <p:txBody>
          <a:bodyPr vert="horz" lIns="94119" tIns="47060" rIns="94119" bIns="47060" rtlCol="0"/>
          <a:lstStyle>
            <a:lvl1pPr algn="r">
              <a:defRPr sz="1200"/>
            </a:lvl1pPr>
          </a:lstStyle>
          <a:p>
            <a:fld id="{D69C36EE-5E64-4942-BC87-F0C28FDC7040}" type="datetimeFigureOut">
              <a:rPr lang="en-US" smtClean="0"/>
              <a:t>6/26/17</a:t>
            </a:fld>
            <a:endParaRPr lang="en-US"/>
          </a:p>
        </p:txBody>
      </p:sp>
      <p:sp>
        <p:nvSpPr>
          <p:cNvPr id="4" name="Slide Image Placeholder 3"/>
          <p:cNvSpPr>
            <a:spLocks noGrp="1" noRot="1" noChangeAspect="1"/>
          </p:cNvSpPr>
          <p:nvPr>
            <p:ph type="sldImg" idx="2"/>
          </p:nvPr>
        </p:nvSpPr>
        <p:spPr>
          <a:xfrm>
            <a:off x="739775" y="1171575"/>
            <a:ext cx="5622925" cy="3162300"/>
          </a:xfrm>
          <a:prstGeom prst="rect">
            <a:avLst/>
          </a:prstGeom>
          <a:noFill/>
          <a:ln w="12700">
            <a:solidFill>
              <a:prstClr val="black"/>
            </a:solidFill>
          </a:ln>
        </p:spPr>
        <p:txBody>
          <a:bodyPr vert="horz" lIns="94119" tIns="47060" rIns="94119" bIns="47060" rtlCol="0" anchor="ctr"/>
          <a:lstStyle/>
          <a:p>
            <a:endParaRPr lang="en-US"/>
          </a:p>
        </p:txBody>
      </p:sp>
      <p:sp>
        <p:nvSpPr>
          <p:cNvPr id="5" name="Notes Placeholder 4"/>
          <p:cNvSpPr>
            <a:spLocks noGrp="1"/>
          </p:cNvSpPr>
          <p:nvPr>
            <p:ph type="body" sz="quarter" idx="3"/>
          </p:nvPr>
        </p:nvSpPr>
        <p:spPr>
          <a:xfrm>
            <a:off x="710248" y="4509036"/>
            <a:ext cx="5681980" cy="3689211"/>
          </a:xfrm>
          <a:prstGeom prst="rect">
            <a:avLst/>
          </a:prstGeom>
        </p:spPr>
        <p:txBody>
          <a:bodyPr vert="horz" lIns="94119" tIns="47060" rIns="94119" bIns="470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8"/>
            <a:ext cx="3077739" cy="470097"/>
          </a:xfrm>
          <a:prstGeom prst="rect">
            <a:avLst/>
          </a:prstGeom>
        </p:spPr>
        <p:txBody>
          <a:bodyPr vert="horz" lIns="94119" tIns="47060" rIns="94119" bIns="47060"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899328"/>
            <a:ext cx="3077739" cy="470097"/>
          </a:xfrm>
          <a:prstGeom prst="rect">
            <a:avLst/>
          </a:prstGeom>
        </p:spPr>
        <p:txBody>
          <a:bodyPr vert="horz" lIns="94119" tIns="47060" rIns="94119" bIns="47060" rtlCol="0" anchor="b"/>
          <a:lstStyle>
            <a:lvl1pPr algn="r">
              <a:defRPr sz="1200"/>
            </a:lvl1pPr>
          </a:lstStyle>
          <a:p>
            <a:fld id="{8A0D6023-212F-8241-BB0E-5CC406333B0F}" type="slidenum">
              <a:rPr lang="en-US" smtClean="0"/>
              <a:t>‹#›</a:t>
            </a:fld>
            <a:endParaRPr lang="en-US"/>
          </a:p>
        </p:txBody>
      </p:sp>
    </p:spTree>
    <p:extLst>
      <p:ext uri="{BB962C8B-B14F-4D97-AF65-F5344CB8AC3E}">
        <p14:creationId xmlns:p14="http://schemas.microsoft.com/office/powerpoint/2010/main" val="1475293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100" b="1" dirty="0"/>
              <a:t>Presentation Title:</a:t>
            </a:r>
            <a:r>
              <a:rPr lang="en-US" sz="1100" dirty="0"/>
              <a:t>  </a:t>
            </a:r>
            <a:r>
              <a:rPr lang="en-US" sz="1100" dirty="0" err="1"/>
              <a:t>Scality</a:t>
            </a:r>
            <a:r>
              <a:rPr lang="en-US" sz="1100" dirty="0"/>
              <a:t> Enterprise Customer Sales Pitch</a:t>
            </a:r>
          </a:p>
          <a:p>
            <a:r>
              <a:rPr lang="en-US" sz="1100" b="1" dirty="0"/>
              <a:t>Last Edited:</a:t>
            </a:r>
            <a:r>
              <a:rPr lang="en-US" sz="1100" dirty="0"/>
              <a:t> January 2017</a:t>
            </a:r>
          </a:p>
          <a:p>
            <a:endParaRPr lang="en-US" sz="1100" dirty="0"/>
          </a:p>
          <a:p>
            <a:r>
              <a:rPr lang="en-US" sz="1100" b="1" dirty="0"/>
              <a:t>Presentation Goal:</a:t>
            </a:r>
            <a:r>
              <a:rPr lang="en-US" sz="1100" dirty="0"/>
              <a:t> Introduction to today’s digital enterprise storage challenges and the </a:t>
            </a:r>
            <a:r>
              <a:rPr lang="en-US" sz="1100" dirty="0" err="1"/>
              <a:t>Scality</a:t>
            </a:r>
            <a:r>
              <a:rPr lang="en-US" sz="1100" dirty="0"/>
              <a:t> solution value proposition </a:t>
            </a:r>
          </a:p>
          <a:p>
            <a:r>
              <a:rPr lang="en-US" sz="1100" b="1" dirty="0"/>
              <a:t>Target Audience:</a:t>
            </a:r>
            <a:r>
              <a:rPr lang="en-US" sz="1100" dirty="0"/>
              <a:t>  Anyone within an organizations needing a basic introduction to the issues, implications and solutions available for today’s current digital business realities as they relate to storage requirements and predictability, scalability reliability/durability, as well as enterprise ready cost-effective solutions. For Service Providers please use the related Service Provider presentation.</a:t>
            </a:r>
          </a:p>
          <a:p>
            <a:r>
              <a:rPr lang="en-US" sz="1100" b="1" dirty="0"/>
              <a:t/>
            </a:r>
            <a:br>
              <a:rPr lang="en-US" sz="1100" b="1" dirty="0"/>
            </a:br>
            <a:r>
              <a:rPr lang="en-US" sz="1100" b="1" dirty="0"/>
              <a:t>Speaking Points:</a:t>
            </a:r>
            <a:r>
              <a:rPr lang="en-US" sz="1100" dirty="0"/>
              <a:t> </a:t>
            </a:r>
          </a:p>
          <a:p>
            <a:pPr lvl="1">
              <a:buFontTx/>
              <a:buChar char="•"/>
            </a:pPr>
            <a:r>
              <a:rPr lang="en-US" sz="1100" dirty="0"/>
              <a:t>Welcome (introduce yourself and other associates)</a:t>
            </a:r>
          </a:p>
          <a:p>
            <a:pPr lvl="1">
              <a:buFontTx/>
              <a:buChar char="•"/>
            </a:pPr>
            <a:r>
              <a:rPr lang="en-US" sz="1100" dirty="0"/>
              <a:t>Get to know your audience (ask about current levels of storage understanding, their current role in the decision/evaluation process, …)</a:t>
            </a:r>
          </a:p>
          <a:p>
            <a:pPr lvl="1">
              <a:buFontTx/>
              <a:buChar char="•"/>
            </a:pPr>
            <a:r>
              <a:rPr lang="en-US" sz="1100" dirty="0"/>
              <a:t>Over the next 30-45 minutes we will discuss the current trends effecting every enterprise and service provider today; specifically the effect digital business requirements are putting on your storage infrastructure for performance, reliability, durability, enterprise readiness and predictability at petabyte scale</a:t>
            </a:r>
          </a:p>
          <a:p>
            <a:pPr lvl="1">
              <a:buFontTx/>
              <a:buChar char="•"/>
            </a:pPr>
            <a:r>
              <a:rPr lang="en-US" sz="1100" dirty="0"/>
              <a:t>We’ll also introduce you to </a:t>
            </a:r>
            <a:r>
              <a:rPr lang="en-US" sz="1100" dirty="0" err="1"/>
              <a:t>Scality’s</a:t>
            </a:r>
            <a:r>
              <a:rPr lang="en-US" sz="1100" dirty="0"/>
              <a:t> software defined storage solution as a world leader in object and cloud storage</a:t>
            </a:r>
          </a:p>
          <a:p>
            <a:r>
              <a:rPr lang="en-US" sz="1100" b="1" dirty="0"/>
              <a:t/>
            </a:r>
            <a:br>
              <a:rPr lang="en-US" sz="1100" b="1" dirty="0"/>
            </a:br>
            <a:r>
              <a:rPr lang="en-US" sz="1100" b="1" dirty="0"/>
              <a:t>Discovery Opportunity:</a:t>
            </a:r>
          </a:p>
          <a:p>
            <a:pPr marL="647069" lvl="1" indent="-176473" defTabSz="470596">
              <a:buFont typeface="Arial"/>
              <a:buChar char="•"/>
              <a:defRPr/>
            </a:pPr>
            <a:r>
              <a:rPr lang="en-US" sz="1100" dirty="0"/>
              <a:t>How familiar are you with your current and near-term future storage strategy?  Can you share highlights?</a:t>
            </a:r>
          </a:p>
          <a:p>
            <a:pPr marL="647069" lvl="1" indent="-176473" defTabSz="470596">
              <a:buFont typeface="Arial"/>
              <a:buChar char="•"/>
              <a:defRPr/>
            </a:pPr>
            <a:r>
              <a:rPr lang="en-US" sz="1100" dirty="0"/>
              <a:t>What specific issues would you like to discuss today?  How much time do we have?</a:t>
            </a:r>
          </a:p>
          <a:p>
            <a:endParaRPr lang="en-US" sz="1100" dirty="0"/>
          </a:p>
          <a:p>
            <a:endParaRPr lang="en-US" sz="1100" dirty="0"/>
          </a:p>
          <a:p>
            <a:endParaRPr lang="en-US" sz="1100" dirty="0"/>
          </a:p>
        </p:txBody>
      </p:sp>
      <p:sp>
        <p:nvSpPr>
          <p:cNvPr id="4" name="Slide Number Placeholder 3"/>
          <p:cNvSpPr>
            <a:spLocks noGrp="1"/>
          </p:cNvSpPr>
          <p:nvPr>
            <p:ph type="sldNum" sz="quarter" idx="10"/>
          </p:nvPr>
        </p:nvSpPr>
        <p:spPr/>
        <p:txBody>
          <a:bodyPr/>
          <a:lstStyle/>
          <a:p>
            <a:fld id="{8A0D6023-212F-8241-BB0E-5CC406333B0F}" type="slidenum">
              <a:rPr lang="en-US" smtClean="0"/>
              <a:t>0</a:t>
            </a:fld>
            <a:endParaRPr lang="en-US"/>
          </a:p>
        </p:txBody>
      </p:sp>
    </p:spTree>
    <p:extLst>
      <p:ext uri="{BB962C8B-B14F-4D97-AF65-F5344CB8AC3E}">
        <p14:creationId xmlns:p14="http://schemas.microsoft.com/office/powerpoint/2010/main" val="295790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Goal:</a:t>
            </a:r>
            <a:r>
              <a:rPr lang="en-US" dirty="0"/>
              <a:t> Highlight specific instances where digital business has transformed industries</a:t>
            </a:r>
            <a:endParaRPr lang="en-US" baseline="0" dirty="0"/>
          </a:p>
          <a:p>
            <a:endParaRPr lang="en-US" dirty="0"/>
          </a:p>
          <a:p>
            <a:r>
              <a:rPr lang="en-US" b="1" dirty="0"/>
              <a:t>Speaking Points:</a:t>
            </a:r>
          </a:p>
          <a:p>
            <a:pPr marL="647069" lvl="1" indent="-176473" defTabSz="470596">
              <a:buFont typeface="Arial"/>
              <a:buChar char="•"/>
              <a:defRPr/>
            </a:pPr>
            <a:r>
              <a:rPr lang="en-US" dirty="0"/>
              <a:t>Renault – the car industry is rapidly changing and Renault, one of the worlds leading car manufacturers, is using data to deliver the smart autonomous vehicles and a rich data experience for its customers</a:t>
            </a:r>
          </a:p>
          <a:p>
            <a:pPr marL="647069" lvl="1" indent="-176473" defTabSz="470596">
              <a:buFont typeface="Arial"/>
              <a:buChar char="•"/>
              <a:defRPr/>
            </a:pPr>
            <a:r>
              <a:rPr lang="en-US" dirty="0"/>
              <a:t>GE – the New York Times describes GE as a 124 year old startup and is leading efforts for </a:t>
            </a:r>
            <a:r>
              <a:rPr lang="en-US" dirty="0" err="1"/>
              <a:t>IoT</a:t>
            </a:r>
            <a:r>
              <a:rPr lang="en-US" dirty="0"/>
              <a:t> (internet of things) in industrial devices – by 2020, GE estimates that data flowing from its machines will jump 100 times from the 2016 number. </a:t>
            </a:r>
          </a:p>
          <a:p>
            <a:pPr marL="647069" lvl="1" indent="-176473" defTabSz="470596">
              <a:buFont typeface="Arial"/>
              <a:buChar char="•"/>
              <a:defRPr/>
            </a:pPr>
            <a:r>
              <a:rPr lang="en-US" dirty="0"/>
              <a:t>Dailymotion – Netflix and </a:t>
            </a:r>
            <a:r>
              <a:rPr lang="en-US" dirty="0" err="1"/>
              <a:t>Youtube</a:t>
            </a:r>
            <a:r>
              <a:rPr lang="en-US" dirty="0"/>
              <a:t> are examples of the digital change to our media viewing – </a:t>
            </a:r>
            <a:r>
              <a:rPr lang="en-US" dirty="0" err="1"/>
              <a:t>dailymotion</a:t>
            </a:r>
            <a:r>
              <a:rPr lang="en-US" dirty="0"/>
              <a:t> for example  delivers on online movie and streaming </a:t>
            </a:r>
            <a:r>
              <a:rPr lang="en-US" dirty="0" err="1"/>
              <a:t>tv</a:t>
            </a:r>
            <a:r>
              <a:rPr lang="en-US" dirty="0"/>
              <a:t> to 300million users </a:t>
            </a:r>
            <a:r>
              <a:rPr lang="en-US" dirty="0" err="1"/>
              <a:t>yvery</a:t>
            </a:r>
            <a:r>
              <a:rPr lang="en-US" dirty="0"/>
              <a:t> month. </a:t>
            </a:r>
          </a:p>
          <a:p>
            <a:pPr marL="647069" lvl="1" indent="-176473" defTabSz="470596">
              <a:buFont typeface="Arial"/>
              <a:buChar char="•"/>
              <a:defRPr/>
            </a:pPr>
            <a:r>
              <a:rPr lang="en-US" dirty="0"/>
              <a:t>Bank of America – is implementing their own private cloud for secure data management and protection for all their critical data applications.</a:t>
            </a:r>
          </a:p>
          <a:p>
            <a:pPr marL="470596" lvl="1" defTabSz="470596">
              <a:defRPr/>
            </a:pPr>
            <a:endParaRPr lang="en-US" baseline="0" dirty="0"/>
          </a:p>
          <a:p>
            <a:r>
              <a:rPr lang="en-US" b="1" dirty="0"/>
              <a:t>Discovery Opportunity:</a:t>
            </a:r>
          </a:p>
          <a:p>
            <a:pPr marL="647069" lvl="1" indent="-176473" defTabSz="470596">
              <a:buFont typeface="Arial"/>
              <a:buChar char="•"/>
              <a:defRPr/>
            </a:pPr>
            <a:r>
              <a:rPr lang="en-US" dirty="0"/>
              <a:t>Is your industry ready for this type of transformation?</a:t>
            </a:r>
          </a:p>
          <a:p>
            <a:endParaRPr lang="en-US" dirty="0"/>
          </a:p>
        </p:txBody>
      </p:sp>
      <p:sp>
        <p:nvSpPr>
          <p:cNvPr id="4" name="Slide Number Placeholder 3"/>
          <p:cNvSpPr>
            <a:spLocks noGrp="1"/>
          </p:cNvSpPr>
          <p:nvPr>
            <p:ph type="sldNum" sz="quarter" idx="10"/>
          </p:nvPr>
        </p:nvSpPr>
        <p:spPr/>
        <p:txBody>
          <a:bodyPr/>
          <a:lstStyle/>
          <a:p>
            <a:fld id="{8A0D6023-212F-8241-BB0E-5CC406333B0F}" type="slidenum">
              <a:rPr lang="en-US" smtClean="0"/>
              <a:t>1</a:t>
            </a:fld>
            <a:endParaRPr lang="en-US"/>
          </a:p>
        </p:txBody>
      </p:sp>
    </p:spTree>
    <p:extLst>
      <p:ext uri="{BB962C8B-B14F-4D97-AF65-F5344CB8AC3E}">
        <p14:creationId xmlns:p14="http://schemas.microsoft.com/office/powerpoint/2010/main" val="1192873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Goal:</a:t>
            </a:r>
            <a:r>
              <a:rPr lang="en-US" dirty="0"/>
              <a:t> Transition slide to set stage for software defined storage as the ultimate solution to digital business storage</a:t>
            </a:r>
            <a:r>
              <a:rPr lang="en-US" baseline="0" dirty="0"/>
              <a:t> requirements </a:t>
            </a:r>
          </a:p>
          <a:p>
            <a:endParaRPr lang="en-US" dirty="0"/>
          </a:p>
          <a:p>
            <a:r>
              <a:rPr lang="en-US" b="1" dirty="0"/>
              <a:t>Speaking Points:</a:t>
            </a:r>
          </a:p>
          <a:p>
            <a:pPr marL="647069" lvl="1" indent="-176473" defTabSz="470596">
              <a:buFont typeface="Arial"/>
              <a:buChar char="•"/>
              <a:defRPr/>
            </a:pPr>
            <a:r>
              <a:rPr lang="en-US" dirty="0"/>
              <a:t>In an age where how fast and efficiently you can serve your audience directly effects your ability to succeed, moving to digital business ideals is mandatory</a:t>
            </a:r>
          </a:p>
          <a:p>
            <a:pPr marL="647069" lvl="1" indent="-176473" defTabSz="470596">
              <a:buFont typeface="Arial"/>
              <a:buChar char="•"/>
              <a:defRPr/>
            </a:pPr>
            <a:r>
              <a:rPr lang="en-US" dirty="0"/>
              <a:t>Your storage infrastructure will be the foundation from which you build this success</a:t>
            </a:r>
          </a:p>
          <a:p>
            <a:pPr marL="647069" lvl="1" indent="-176473" defTabSz="470596">
              <a:buFont typeface="Arial"/>
              <a:buChar char="•"/>
              <a:defRPr/>
            </a:pPr>
            <a:r>
              <a:rPr lang="en-US" dirty="0"/>
              <a:t>Knowing which storage architectures are best for your digital business needs requires an understanding of what is now possible</a:t>
            </a:r>
          </a:p>
          <a:p>
            <a:pPr marL="470596" lvl="1" defTabSz="470596">
              <a:defRPr/>
            </a:pPr>
            <a:endParaRPr lang="en-US" baseline="0" dirty="0"/>
          </a:p>
          <a:p>
            <a:r>
              <a:rPr lang="en-US" b="1" dirty="0"/>
              <a:t>Discovery Opportunity:</a:t>
            </a:r>
          </a:p>
          <a:p>
            <a:pPr marL="647069" lvl="1" indent="-176473" defTabSz="470596">
              <a:buFont typeface="Arial"/>
              <a:buChar char="•"/>
              <a:defRPr/>
            </a:pPr>
            <a:r>
              <a:rPr lang="en-US" dirty="0"/>
              <a:t>Are you ready to look into new storage techniques that eliminate your dependency on proprietary hardware and forklift upgrades?</a:t>
            </a:r>
          </a:p>
          <a:p>
            <a:endParaRPr lang="en-US" dirty="0"/>
          </a:p>
        </p:txBody>
      </p:sp>
      <p:sp>
        <p:nvSpPr>
          <p:cNvPr id="4" name="Slide Number Placeholder 3"/>
          <p:cNvSpPr>
            <a:spLocks noGrp="1"/>
          </p:cNvSpPr>
          <p:nvPr>
            <p:ph type="sldNum" sz="quarter" idx="10"/>
          </p:nvPr>
        </p:nvSpPr>
        <p:spPr/>
        <p:txBody>
          <a:bodyPr/>
          <a:lstStyle/>
          <a:p>
            <a:fld id="{8A0D6023-212F-8241-BB0E-5CC406333B0F}" type="slidenum">
              <a:rPr lang="en-US" smtClean="0"/>
              <a:t>2</a:t>
            </a:fld>
            <a:endParaRPr lang="en-US"/>
          </a:p>
        </p:txBody>
      </p:sp>
    </p:spTree>
    <p:extLst>
      <p:ext uri="{BB962C8B-B14F-4D97-AF65-F5344CB8AC3E}">
        <p14:creationId xmlns:p14="http://schemas.microsoft.com/office/powerpoint/2010/main" val="106018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Goal:</a:t>
            </a:r>
            <a:r>
              <a:rPr lang="en-US" dirty="0"/>
              <a:t> Introduce concept Software</a:t>
            </a:r>
            <a:r>
              <a:rPr lang="en-US" baseline="0" dirty="0"/>
              <a:t> Defined Storage (SDS) </a:t>
            </a:r>
          </a:p>
          <a:p>
            <a:endParaRPr lang="en-US" dirty="0"/>
          </a:p>
          <a:p>
            <a:r>
              <a:rPr lang="en-US" b="1" dirty="0"/>
              <a:t>Speaking Points:</a:t>
            </a:r>
          </a:p>
          <a:p>
            <a:pPr marL="647069" lvl="1" indent="-176473" defTabSz="470596">
              <a:buFont typeface="Arial"/>
              <a:buChar char="•"/>
              <a:defRPr/>
            </a:pPr>
            <a:r>
              <a:rPr lang="en-US" dirty="0"/>
              <a:t>What you need is software-defined object storage that allows you to scale beyond petabytes that is easy to manage at scale, while ensuring system security, continuous Always-On uptime and reliability.</a:t>
            </a:r>
          </a:p>
          <a:p>
            <a:pPr marL="647069" lvl="1" indent="-176473" defTabSz="470596">
              <a:buFont typeface="Arial"/>
              <a:buChar char="•"/>
              <a:defRPr/>
            </a:pPr>
            <a:r>
              <a:rPr lang="en-US" dirty="0"/>
              <a:t>Software-defined storage (SDS) allows you to implement your own Private Cloud service which can act just like the public cloud services from Amazon and Google. The data storage software is independent of the underlying hardware and allows you to dynamically grow your storage needs with those of your business. </a:t>
            </a:r>
          </a:p>
          <a:p>
            <a:pPr marL="647069" lvl="1" indent="-176473" defTabSz="470596">
              <a:buFont typeface="Arial"/>
              <a:buChar char="•"/>
              <a:defRPr/>
            </a:pPr>
            <a:r>
              <a:rPr lang="en-US" dirty="0"/>
              <a:t>Flexible, Scalable, Secure and always on.</a:t>
            </a:r>
          </a:p>
          <a:p>
            <a:pPr marL="470596" lvl="1" defTabSz="470596">
              <a:defRPr/>
            </a:pPr>
            <a:endParaRPr lang="en-US" baseline="0" dirty="0"/>
          </a:p>
          <a:p>
            <a:r>
              <a:rPr lang="en-US" b="1" dirty="0"/>
              <a:t>Discovery Opportunity:</a:t>
            </a:r>
          </a:p>
          <a:p>
            <a:pPr marL="647069" lvl="1" indent="-176473" defTabSz="470596">
              <a:buFont typeface="Arial"/>
              <a:buChar char="•"/>
              <a:defRPr/>
            </a:pPr>
            <a:r>
              <a:rPr lang="en-US" dirty="0"/>
              <a:t>Are you familiar with SDS?</a:t>
            </a:r>
          </a:p>
          <a:p>
            <a:pPr marL="647069" lvl="1" indent="-176473" defTabSz="470596">
              <a:buFont typeface="Arial"/>
              <a:buChar char="•"/>
              <a:defRPr/>
            </a:pPr>
            <a:r>
              <a:rPr lang="en-US" dirty="0"/>
              <a:t>Which specific products do you have familiarity with?</a:t>
            </a:r>
          </a:p>
          <a:p>
            <a:endParaRPr lang="en-US" dirty="0"/>
          </a:p>
        </p:txBody>
      </p:sp>
      <p:sp>
        <p:nvSpPr>
          <p:cNvPr id="4" name="Slide Number Placeholder 3"/>
          <p:cNvSpPr>
            <a:spLocks noGrp="1"/>
          </p:cNvSpPr>
          <p:nvPr>
            <p:ph type="sldNum" sz="quarter" idx="10"/>
          </p:nvPr>
        </p:nvSpPr>
        <p:spPr/>
        <p:txBody>
          <a:bodyPr/>
          <a:lstStyle/>
          <a:p>
            <a:fld id="{8A0D6023-212F-8241-BB0E-5CC406333B0F}" type="slidenum">
              <a:rPr lang="en-US" smtClean="0"/>
              <a:t>3</a:t>
            </a:fld>
            <a:endParaRPr lang="en-US"/>
          </a:p>
        </p:txBody>
      </p:sp>
    </p:spTree>
    <p:extLst>
      <p:ext uri="{BB962C8B-B14F-4D97-AF65-F5344CB8AC3E}">
        <p14:creationId xmlns:p14="http://schemas.microsoft.com/office/powerpoint/2010/main" val="51768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Slide Goal:</a:t>
            </a:r>
            <a:r>
              <a:rPr lang="en-US" sz="1100" dirty="0"/>
              <a:t> Reminder that </a:t>
            </a:r>
            <a:r>
              <a:rPr lang="en-US" sz="1100" dirty="0" err="1"/>
              <a:t>Scality</a:t>
            </a:r>
            <a:r>
              <a:rPr lang="en-US" sz="1100" dirty="0"/>
              <a:t> is the most effective solution for petabyte</a:t>
            </a:r>
            <a:r>
              <a:rPr lang="en-US" sz="1100" baseline="0" dirty="0"/>
              <a:t> scale (from analyst reports)</a:t>
            </a:r>
          </a:p>
          <a:p>
            <a:endParaRPr lang="en-US" sz="1100" dirty="0"/>
          </a:p>
          <a:p>
            <a:r>
              <a:rPr lang="en-US" sz="1100" b="1" dirty="0"/>
              <a:t>Speaking Points:</a:t>
            </a:r>
          </a:p>
          <a:p>
            <a:pPr marL="647069" lvl="1" indent="-176473" defTabSz="470596">
              <a:buFont typeface="Arial"/>
              <a:buChar char="•"/>
              <a:defRPr/>
            </a:pPr>
            <a:r>
              <a:rPr lang="en-US" sz="1100" dirty="0"/>
              <a:t>In 2016, Forrester did a Total Economic Impact study (TEI), to look at the benefits of the </a:t>
            </a:r>
            <a:r>
              <a:rPr lang="en-US" sz="1100" dirty="0" err="1"/>
              <a:t>scality</a:t>
            </a:r>
            <a:r>
              <a:rPr lang="en-US" sz="1100" dirty="0"/>
              <a:t> RING compared to traditional NAS storage arrays. This was a detailed analysis done by interviewing our customers and then building a comparative analysis to traditional storage. </a:t>
            </a:r>
          </a:p>
          <a:p>
            <a:pPr marL="647069" lvl="1" indent="-176473" defTabSz="470596">
              <a:buFont typeface="Arial"/>
              <a:buChar char="•"/>
              <a:defRPr/>
            </a:pPr>
            <a:r>
              <a:rPr lang="en-US" sz="1100" dirty="0"/>
              <a:t>The benefits were clear – $8m in expected cost savings over the life of the storage, over $3m from capital savings alone and a 229% ROI over the life of the storage. </a:t>
            </a:r>
          </a:p>
          <a:p>
            <a:pPr marL="647069" lvl="1" indent="-176473" defTabSz="470596">
              <a:buFont typeface="Arial"/>
              <a:buChar char="•"/>
              <a:defRPr/>
            </a:pPr>
            <a:r>
              <a:rPr lang="en-US" sz="1100" dirty="0"/>
              <a:t>It also delivered a capital payback within only 6months </a:t>
            </a:r>
          </a:p>
          <a:p>
            <a:pPr marL="647069" lvl="1" indent="-176473" defTabSz="470596">
              <a:buFont typeface="Arial"/>
              <a:buChar char="•"/>
              <a:defRPr/>
            </a:pPr>
            <a:endParaRPr lang="en-US" sz="1100" dirty="0"/>
          </a:p>
          <a:p>
            <a:pPr marL="647069" lvl="1" indent="-176473" defTabSz="470596">
              <a:buFont typeface="Arial"/>
              <a:buChar char="•"/>
              <a:defRPr/>
            </a:pPr>
            <a:r>
              <a:rPr lang="en-US" sz="1100" dirty="0"/>
              <a:t>The key benefits which Forrester found where </a:t>
            </a:r>
          </a:p>
          <a:p>
            <a:pPr marL="1104269" lvl="2" indent="-176473" defTabSz="470596">
              <a:buFont typeface="Arial"/>
              <a:buChar char="•"/>
              <a:defRPr/>
            </a:pPr>
            <a:r>
              <a:rPr lang="en-US" sz="1100" dirty="0"/>
              <a:t>Avoided Capital expenditures on traditional scale-out NAS solutions. </a:t>
            </a:r>
          </a:p>
          <a:p>
            <a:pPr marL="1104269" lvl="2" indent="-176473" defTabSz="470596">
              <a:buFont typeface="Arial"/>
              <a:buChar char="•"/>
              <a:defRPr/>
            </a:pPr>
            <a:r>
              <a:rPr lang="en-US" sz="1100" dirty="0"/>
              <a:t>Improved availability and durability with zero downtime</a:t>
            </a:r>
          </a:p>
          <a:p>
            <a:pPr marL="1104269" lvl="2" indent="-176473" defTabSz="470596">
              <a:buFont typeface="Arial"/>
              <a:buChar char="•"/>
              <a:defRPr/>
            </a:pPr>
            <a:r>
              <a:rPr lang="en-US" sz="1100" dirty="0"/>
              <a:t>And increased business productivity since they could now deliver new storage on-demand as the business required. </a:t>
            </a:r>
          </a:p>
          <a:p>
            <a:pPr marL="470596" lvl="1" defTabSz="470596">
              <a:defRPr/>
            </a:pPr>
            <a:endParaRPr lang="en-US" sz="1100" baseline="0" dirty="0"/>
          </a:p>
          <a:p>
            <a:r>
              <a:rPr lang="en-US" sz="1100" b="1" dirty="0"/>
              <a:t>Discovery Opportunity:</a:t>
            </a:r>
          </a:p>
          <a:p>
            <a:pPr marL="647069" lvl="1" indent="-176473" defTabSz="470596">
              <a:buFont typeface="Arial"/>
              <a:buChar char="•"/>
              <a:defRPr/>
            </a:pPr>
            <a:r>
              <a:rPr lang="en-US" sz="1100" dirty="0"/>
              <a:t>Would you be interested in a custom ROI/TCO analysis for your needs?</a:t>
            </a:r>
          </a:p>
          <a:p>
            <a:endParaRPr lang="en-US" sz="1100" dirty="0"/>
          </a:p>
        </p:txBody>
      </p:sp>
      <p:sp>
        <p:nvSpPr>
          <p:cNvPr id="4" name="Slide Number Placeholder 3"/>
          <p:cNvSpPr>
            <a:spLocks noGrp="1"/>
          </p:cNvSpPr>
          <p:nvPr>
            <p:ph type="sldNum" sz="quarter" idx="10"/>
          </p:nvPr>
        </p:nvSpPr>
        <p:spPr/>
        <p:txBody>
          <a:bodyPr/>
          <a:lstStyle/>
          <a:p>
            <a:fld id="{8A0D6023-212F-8241-BB0E-5CC406333B0F}" type="slidenum">
              <a:rPr lang="en-US" smtClean="0"/>
              <a:t>4</a:t>
            </a:fld>
            <a:endParaRPr lang="en-US"/>
          </a:p>
        </p:txBody>
      </p:sp>
    </p:spTree>
    <p:extLst>
      <p:ext uri="{BB962C8B-B14F-4D97-AF65-F5344CB8AC3E}">
        <p14:creationId xmlns:p14="http://schemas.microsoft.com/office/powerpoint/2010/main" val="301076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Goal:</a:t>
            </a:r>
            <a:r>
              <a:rPr lang="en-US" dirty="0"/>
              <a:t> Introduce specific use</a:t>
            </a:r>
            <a:r>
              <a:rPr lang="en-US" baseline="0" dirty="0"/>
              <a:t> cases where </a:t>
            </a:r>
            <a:r>
              <a:rPr lang="en-US" baseline="0" dirty="0" err="1"/>
              <a:t>Scality</a:t>
            </a:r>
            <a:r>
              <a:rPr lang="en-US" baseline="0" dirty="0"/>
              <a:t> solutions excel </a:t>
            </a:r>
          </a:p>
          <a:p>
            <a:endParaRPr lang="en-US" dirty="0"/>
          </a:p>
          <a:p>
            <a:r>
              <a:rPr lang="en-US" b="1" dirty="0"/>
              <a:t>Speaking Points:</a:t>
            </a:r>
          </a:p>
          <a:p>
            <a:pPr marL="647069" lvl="1" indent="-176473" defTabSz="470596">
              <a:buFont typeface="Arial"/>
              <a:buChar char="•"/>
              <a:defRPr/>
            </a:pPr>
            <a:r>
              <a:rPr lang="en-US" dirty="0" err="1"/>
              <a:t>Scality</a:t>
            </a:r>
            <a:r>
              <a:rPr lang="en-US" dirty="0"/>
              <a:t> has proven success in these use cases </a:t>
            </a:r>
          </a:p>
          <a:p>
            <a:pPr marL="647069" lvl="1" indent="-176473" defTabSz="470596">
              <a:buFont typeface="Arial"/>
              <a:buChar char="•"/>
              <a:defRPr/>
            </a:pPr>
            <a:r>
              <a:rPr lang="en-US" dirty="0" err="1"/>
              <a:t>Scality</a:t>
            </a:r>
            <a:r>
              <a:rPr lang="en-US" dirty="0"/>
              <a:t> also has the partner ecosystems to ensure success with these use cases</a:t>
            </a:r>
          </a:p>
          <a:p>
            <a:pPr marL="470596" lvl="1" defTabSz="470596">
              <a:defRPr/>
            </a:pPr>
            <a:endParaRPr lang="en-US" baseline="0" dirty="0"/>
          </a:p>
          <a:p>
            <a:r>
              <a:rPr lang="en-US" b="1" dirty="0"/>
              <a:t>Discovery Opportunity:</a:t>
            </a:r>
          </a:p>
          <a:p>
            <a:pPr marL="647069" lvl="1" indent="-176473" defTabSz="470596">
              <a:buFont typeface="Arial"/>
              <a:buChar char="•"/>
              <a:defRPr/>
            </a:pPr>
            <a:r>
              <a:rPr lang="en-US" dirty="0"/>
              <a:t>Which of these use cases are most interesting to you at this time?</a:t>
            </a:r>
          </a:p>
          <a:p>
            <a:pPr marL="647069" lvl="1" indent="-176473" defTabSz="470596">
              <a:buFont typeface="Arial"/>
              <a:buChar char="•"/>
              <a:defRPr/>
            </a:pPr>
            <a:r>
              <a:rPr lang="en-US" dirty="0"/>
              <a:t>Are there any others that may be of interest in the coming year?</a:t>
            </a:r>
          </a:p>
          <a:p>
            <a:endParaRPr lang="en-US" dirty="0"/>
          </a:p>
        </p:txBody>
      </p:sp>
      <p:sp>
        <p:nvSpPr>
          <p:cNvPr id="4" name="Slide Number Placeholder 3"/>
          <p:cNvSpPr>
            <a:spLocks noGrp="1"/>
          </p:cNvSpPr>
          <p:nvPr>
            <p:ph type="sldNum" sz="quarter" idx="10"/>
          </p:nvPr>
        </p:nvSpPr>
        <p:spPr/>
        <p:txBody>
          <a:bodyPr/>
          <a:lstStyle/>
          <a:p>
            <a:fld id="{8A0D6023-212F-8241-BB0E-5CC406333B0F}"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39434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0D6023-212F-8241-BB0E-5CC406333B0F}" type="slidenum">
              <a:rPr lang="en-US" smtClean="0"/>
              <a:t>6</a:t>
            </a:fld>
            <a:endParaRPr lang="en-US"/>
          </a:p>
        </p:txBody>
      </p:sp>
    </p:spTree>
    <p:extLst>
      <p:ext uri="{BB962C8B-B14F-4D97-AF65-F5344CB8AC3E}">
        <p14:creationId xmlns:p14="http://schemas.microsoft.com/office/powerpoint/2010/main" val="11684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Goal:</a:t>
            </a:r>
            <a:r>
              <a:rPr lang="en-US" dirty="0"/>
              <a:t> Introduce </a:t>
            </a:r>
            <a:r>
              <a:rPr lang="en-US" dirty="0" err="1"/>
              <a:t>Scality</a:t>
            </a:r>
            <a:r>
              <a:rPr lang="en-US" dirty="0"/>
              <a:t> alliance partnerships</a:t>
            </a:r>
            <a:endParaRPr lang="en-US" baseline="0" dirty="0"/>
          </a:p>
          <a:p>
            <a:endParaRPr lang="en-US" dirty="0"/>
          </a:p>
          <a:p>
            <a:r>
              <a:rPr lang="en-US" b="1" dirty="0"/>
              <a:t>Speaking Points:</a:t>
            </a:r>
          </a:p>
          <a:p>
            <a:pPr marL="628650" lvl="1" indent="-171450">
              <a:buFont typeface="Arial"/>
              <a:buChar char="•"/>
            </a:pPr>
            <a:r>
              <a:rPr lang="en-US" dirty="0" err="1"/>
              <a:t>Scality</a:t>
            </a:r>
            <a:r>
              <a:rPr lang="en-US" dirty="0"/>
              <a:t> is the only storage vendor with strong partnerships with over 50% of the server market.</a:t>
            </a:r>
          </a:p>
          <a:p>
            <a:pPr marL="628650" lvl="1" indent="-171450">
              <a:buFont typeface="Arial"/>
              <a:buChar char="•"/>
            </a:pPr>
            <a:r>
              <a:rPr lang="en-US" dirty="0"/>
              <a:t>HPE, Dell, and Cisco</a:t>
            </a:r>
            <a:r>
              <a:rPr lang="en-US" baseline="0" dirty="0"/>
              <a:t> each offer a wide range of hardware that can be deployed with Scality: from performance-oriented to capacity-optimized.</a:t>
            </a:r>
          </a:p>
          <a:p>
            <a:pPr marL="628650" lvl="1" indent="-171450">
              <a:buFont typeface="Arial"/>
              <a:buChar char="•"/>
            </a:pPr>
            <a:r>
              <a:rPr lang="en-US" baseline="0" dirty="0"/>
              <a:t>You can buy Scality through HPE or Dell today.</a:t>
            </a:r>
          </a:p>
          <a:p>
            <a:endParaRPr lang="en-US" dirty="0"/>
          </a:p>
          <a:p>
            <a:r>
              <a:rPr lang="en-US" b="1" dirty="0"/>
              <a:t>Discovery:</a:t>
            </a:r>
          </a:p>
          <a:p>
            <a:pPr marL="628650" lvl="1" indent="-171450">
              <a:buFont typeface="Arial"/>
              <a:buChar char="•"/>
            </a:pPr>
            <a:r>
              <a:rPr lang="en-US" sz="1200" b="0" i="0" kern="1200" dirty="0">
                <a:solidFill>
                  <a:schemeClr val="tx1"/>
                </a:solidFill>
                <a:effectLst/>
                <a:latin typeface="+mn-lt"/>
                <a:ea typeface="+mn-ea"/>
                <a:cs typeface="+mn-cs"/>
              </a:rPr>
              <a:t>Are you already a customer of one (or more) of these vendors?</a:t>
            </a:r>
          </a:p>
          <a:p>
            <a:pPr marL="628650" lvl="1" indent="-171450">
              <a:buFont typeface="Arial"/>
              <a:buChar char="•"/>
            </a:pPr>
            <a:r>
              <a:rPr lang="en-US" sz="1200" b="0" i="0" kern="1200" baseline="0" dirty="0">
                <a:solidFill>
                  <a:schemeClr val="tx1"/>
                </a:solidFill>
                <a:effectLst/>
                <a:latin typeface="+mn-lt"/>
                <a:ea typeface="+mn-ea"/>
                <a:cs typeface="+mn-cs"/>
              </a:rPr>
              <a:t>Which is your preference for easy of acquisition and support?</a:t>
            </a:r>
            <a:endParaRPr lang="en-US" b="0" baseline="0" dirty="0"/>
          </a:p>
        </p:txBody>
      </p:sp>
      <p:sp>
        <p:nvSpPr>
          <p:cNvPr id="4" name="Slide Number Placeholder 3"/>
          <p:cNvSpPr>
            <a:spLocks noGrp="1"/>
          </p:cNvSpPr>
          <p:nvPr>
            <p:ph type="sldNum" sz="quarter" idx="10"/>
          </p:nvPr>
        </p:nvSpPr>
        <p:spPr/>
        <p:txBody>
          <a:bodyPr/>
          <a:lstStyle/>
          <a:p>
            <a:fld id="{2F0A6F21-3256-A04C-AD02-DAD536EE2F9E}" type="slidenum">
              <a:rPr lang="en-US" smtClean="0"/>
              <a:t>7</a:t>
            </a:fld>
            <a:endParaRPr lang="en-US"/>
          </a:p>
        </p:txBody>
      </p:sp>
    </p:spTree>
    <p:extLst>
      <p:ext uri="{BB962C8B-B14F-4D97-AF65-F5344CB8AC3E}">
        <p14:creationId xmlns:p14="http://schemas.microsoft.com/office/powerpoint/2010/main" val="349025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mailto:sales.us@scality.com" TargetMode="External"/><Relationship Id="rId4" Type="http://schemas.openxmlformats.org/officeDocument/2006/relationships/hyperlink" Target="tel:+1%20(650)%20356-8500" TargetMode="External"/><Relationship Id="rId5" Type="http://schemas.openxmlformats.org/officeDocument/2006/relationships/hyperlink" Target="tel:+1%20(650)%20356-8501" TargetMode="External"/><Relationship Id="rId6" Type="http://schemas.openxmlformats.org/officeDocument/2006/relationships/hyperlink" Target="tel:+1%20(855)%20722-5489" TargetMode="External"/><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txBox="1">
            <a:spLocks/>
          </p:cNvSpPr>
          <p:nvPr userDrawn="1"/>
        </p:nvSpPr>
        <p:spPr>
          <a:xfrm>
            <a:off x="838200" y="6011344"/>
            <a:ext cx="4051041" cy="407302"/>
          </a:xfrm>
          <a:prstGeom prst="rect">
            <a:avLst/>
          </a:prstGeom>
        </p:spPr>
        <p:txBody>
          <a:bodyPr>
            <a:normAutofit/>
          </a:bodyPr>
          <a:lstStyle>
            <a:lvl1pPr marL="0" indent="0" algn="l" defTabSz="914400" rtl="0" eaLnBrk="1" latinLnBrk="0" hangingPunct="1">
              <a:lnSpc>
                <a:spcPct val="90000"/>
              </a:lnSpc>
              <a:spcBef>
                <a:spcPts val="1000"/>
              </a:spcBef>
              <a:buClr>
                <a:srgbClr val="00AB9F"/>
              </a:buClr>
              <a:buFont typeface="Arial"/>
              <a:buNone/>
              <a:defRPr sz="1800" b="0" i="0" kern="1200">
                <a:solidFill>
                  <a:schemeClr val="bg1"/>
                </a:solidFill>
                <a:latin typeface="Proxima Nova" charset="0"/>
                <a:ea typeface="Proxima Nova" charset="0"/>
                <a:cs typeface="Proxima Nova" charset="0"/>
              </a:defRPr>
            </a:lvl1pPr>
            <a:lvl2pPr marL="457200" indent="0" algn="l" defTabSz="914400" rtl="0" eaLnBrk="1" latinLnBrk="0" hangingPunct="1">
              <a:lnSpc>
                <a:spcPct val="90000"/>
              </a:lnSpc>
              <a:spcBef>
                <a:spcPts val="500"/>
              </a:spcBef>
              <a:buClr>
                <a:srgbClr val="00AB9F"/>
              </a:buClr>
              <a:buFont typeface="Arial"/>
              <a:buNone/>
              <a:defRPr sz="2000" b="1" i="0" kern="1200">
                <a:solidFill>
                  <a:schemeClr val="bg1"/>
                </a:solidFill>
                <a:latin typeface="Proxima Nova Semibold" charset="0"/>
                <a:ea typeface="Proxima Nova Semibold" charset="0"/>
                <a:cs typeface="Proxima Nova Semibold" charset="0"/>
              </a:defRPr>
            </a:lvl2pPr>
            <a:lvl3pPr marL="914400" indent="0" algn="l" defTabSz="914400" rtl="0" eaLnBrk="1" latinLnBrk="0" hangingPunct="1">
              <a:lnSpc>
                <a:spcPct val="90000"/>
              </a:lnSpc>
              <a:spcBef>
                <a:spcPts val="500"/>
              </a:spcBef>
              <a:buFont typeface="Arial"/>
              <a:buNone/>
              <a:defRPr sz="1800" b="1" i="0" kern="1200">
                <a:solidFill>
                  <a:schemeClr val="bg1"/>
                </a:solidFill>
                <a:latin typeface="Proxima Nova Semibold" charset="0"/>
                <a:ea typeface="Proxima Nova Semibold" charset="0"/>
                <a:cs typeface="Proxima Nova Semibold" charset="0"/>
              </a:defRPr>
            </a:lvl3pPr>
            <a:lvl4pPr marL="13716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4pPr>
            <a:lvl5pPr marL="18288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fld id="{A752F082-D889-1F4C-AEBE-D69F787103CE}" type="datetime2">
              <a:rPr lang="en-US" smtClean="0"/>
              <a:pPr/>
              <a:t>Monday, June 26, 2017</a:t>
            </a:fld>
            <a:endParaRPr lang="en-US" dirty="0"/>
          </a:p>
        </p:txBody>
      </p:sp>
      <p:sp>
        <p:nvSpPr>
          <p:cNvPr id="16" name="TextBox 15"/>
          <p:cNvSpPr txBox="1"/>
          <p:nvPr userDrawn="1"/>
        </p:nvSpPr>
        <p:spPr>
          <a:xfrm>
            <a:off x="7834639" y="6022801"/>
            <a:ext cx="3525077" cy="369332"/>
          </a:xfrm>
          <a:prstGeom prst="rect">
            <a:avLst/>
          </a:prstGeom>
          <a:noFill/>
        </p:spPr>
        <p:txBody>
          <a:bodyPr wrap="square" rtlCol="0">
            <a:spAutoFit/>
          </a:bodyPr>
          <a:lstStyle/>
          <a:p>
            <a:pPr algn="r"/>
            <a:r>
              <a:rPr lang="en-US" sz="1800" b="0" i="1" dirty="0" err="1">
                <a:solidFill>
                  <a:schemeClr val="bg1"/>
                </a:solidFill>
                <a:latin typeface="Roboto" charset="0"/>
                <a:ea typeface="Roboto" charset="0"/>
                <a:cs typeface="Roboto" charset="0"/>
              </a:rPr>
              <a:t>Scality</a:t>
            </a:r>
            <a:r>
              <a:rPr lang="en-US" sz="1800" b="0" i="1" dirty="0">
                <a:solidFill>
                  <a:schemeClr val="bg1"/>
                </a:solidFill>
                <a:latin typeface="Roboto" charset="0"/>
                <a:ea typeface="Roboto" charset="0"/>
                <a:cs typeface="Roboto" charset="0"/>
              </a:rPr>
              <a:t> Confidential</a:t>
            </a:r>
          </a:p>
        </p:txBody>
      </p:sp>
      <p:sp>
        <p:nvSpPr>
          <p:cNvPr id="20" name="Text Placeholder 19"/>
          <p:cNvSpPr>
            <a:spLocks noGrp="1"/>
          </p:cNvSpPr>
          <p:nvPr>
            <p:ph type="body" sz="quarter" idx="13" hasCustomPrompt="1"/>
          </p:nvPr>
        </p:nvSpPr>
        <p:spPr>
          <a:xfrm>
            <a:off x="838200" y="5551486"/>
            <a:ext cx="4051041" cy="471315"/>
          </a:xfrm>
        </p:spPr>
        <p:txBody>
          <a:bodyPr anchor="b">
            <a:normAutofit/>
          </a:bodyPr>
          <a:lstStyle>
            <a:lvl1pPr marL="0" indent="0">
              <a:buNone/>
              <a:defRPr sz="1800" b="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Prepared by Author Name</a:t>
            </a:r>
          </a:p>
        </p:txBody>
      </p:sp>
      <p:sp>
        <p:nvSpPr>
          <p:cNvPr id="9" name="Text Placeholder 4"/>
          <p:cNvSpPr>
            <a:spLocks noGrp="1"/>
          </p:cNvSpPr>
          <p:nvPr>
            <p:ph type="body" sz="quarter" idx="11" hasCustomPrompt="1"/>
          </p:nvPr>
        </p:nvSpPr>
        <p:spPr>
          <a:xfrm>
            <a:off x="6468533" y="2854359"/>
            <a:ext cx="5017450" cy="2425732"/>
          </a:xfrm>
        </p:spPr>
        <p:txBody>
          <a:bodyPr>
            <a:normAutofit/>
          </a:bodyPr>
          <a:lstStyle>
            <a:lvl1pPr marL="0" indent="0" algn="l">
              <a:buFontTx/>
              <a:buNone/>
              <a:defRPr sz="4400" b="1" i="0">
                <a:solidFill>
                  <a:schemeClr val="bg1"/>
                </a:solidFill>
                <a:latin typeface="Roboto" charset="0"/>
                <a:ea typeface="Roboto" charset="0"/>
                <a:cs typeface="Roboto" charset="0"/>
              </a:defRPr>
            </a:lvl1pPr>
            <a:lvl2pPr marL="457200" indent="0" algn="l">
              <a:buFontTx/>
              <a:buNone/>
              <a:defRPr sz="4800" b="1" i="0">
                <a:solidFill>
                  <a:schemeClr val="bg1"/>
                </a:solidFill>
                <a:latin typeface="Geogrotesque SemiBold" charset="0"/>
                <a:ea typeface="Geogrotesque SemiBold" charset="0"/>
                <a:cs typeface="Geogrotesque SemiBold" charset="0"/>
              </a:defRPr>
            </a:lvl2pPr>
          </a:lstStyle>
          <a:p>
            <a:pPr lvl="0"/>
            <a:r>
              <a:rPr lang="en-US" dirty="0"/>
              <a:t>Title</a:t>
            </a:r>
          </a:p>
        </p:txBody>
      </p:sp>
      <p:sp>
        <p:nvSpPr>
          <p:cNvPr id="10" name="Rectangle 13"/>
          <p:cNvSpPr/>
          <p:nvPr userDrawn="1"/>
        </p:nvSpPr>
        <p:spPr>
          <a:xfrm>
            <a:off x="0" y="0"/>
            <a:ext cx="12192000" cy="1933563"/>
          </a:xfrm>
          <a:custGeom>
            <a:avLst/>
            <a:gdLst>
              <a:gd name="connsiteX0" fmla="*/ 0 w 12192000"/>
              <a:gd name="connsiteY0" fmla="*/ 0 h 1831963"/>
              <a:gd name="connsiteX1" fmla="*/ 12192000 w 12192000"/>
              <a:gd name="connsiteY1" fmla="*/ 0 h 1831963"/>
              <a:gd name="connsiteX2" fmla="*/ 12192000 w 12192000"/>
              <a:gd name="connsiteY2" fmla="*/ 1831963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92000 w 12192000"/>
              <a:gd name="connsiteY2" fmla="*/ 847224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933563"/>
              <a:gd name="connsiteX1" fmla="*/ 12192000 w 12192000"/>
              <a:gd name="connsiteY1" fmla="*/ 0 h 1933563"/>
              <a:gd name="connsiteX2" fmla="*/ 12184184 w 12192000"/>
              <a:gd name="connsiteY2" fmla="*/ 1230178 h 1933563"/>
              <a:gd name="connsiteX3" fmla="*/ 0 w 12192000"/>
              <a:gd name="connsiteY3" fmla="*/ 1933563 h 1933563"/>
              <a:gd name="connsiteX4" fmla="*/ 0 w 12192000"/>
              <a:gd name="connsiteY4" fmla="*/ 0 h 193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933563">
                <a:moveTo>
                  <a:pt x="0" y="0"/>
                </a:moveTo>
                <a:lnTo>
                  <a:pt x="12192000" y="0"/>
                </a:lnTo>
                <a:cubicBezTo>
                  <a:pt x="12189395" y="410059"/>
                  <a:pt x="12186789" y="820119"/>
                  <a:pt x="12184184" y="1230178"/>
                </a:cubicBezTo>
                <a:lnTo>
                  <a:pt x="0" y="19335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4266" y="514094"/>
            <a:ext cx="3313671" cy="905374"/>
          </a:xfrm>
          <a:prstGeom prst="rect">
            <a:avLst/>
          </a:prstGeom>
        </p:spPr>
      </p:pic>
      <p:sp>
        <p:nvSpPr>
          <p:cNvPr id="17" name="Title 3"/>
          <p:cNvSpPr txBox="1">
            <a:spLocks/>
          </p:cNvSpPr>
          <p:nvPr userDrawn="1"/>
        </p:nvSpPr>
        <p:spPr>
          <a:xfrm>
            <a:off x="6285054" y="2189331"/>
            <a:ext cx="5304312" cy="4779359"/>
          </a:xfrm>
          <a:custGeom>
            <a:avLst/>
            <a:gdLst>
              <a:gd name="connsiteX0" fmla="*/ 0 w 4300152"/>
              <a:gd name="connsiteY0" fmla="*/ 0 h 3268320"/>
              <a:gd name="connsiteX1" fmla="*/ 4300152 w 4300152"/>
              <a:gd name="connsiteY1" fmla="*/ 0 h 3268320"/>
              <a:gd name="connsiteX2" fmla="*/ 4300152 w 4300152"/>
              <a:gd name="connsiteY2" fmla="*/ 3268320 h 3268320"/>
              <a:gd name="connsiteX3" fmla="*/ 0 w 4300152"/>
              <a:gd name="connsiteY3" fmla="*/ 3268320 h 3268320"/>
              <a:gd name="connsiteX4" fmla="*/ 0 w 4300152"/>
              <a:gd name="connsiteY4" fmla="*/ 0 h 3268320"/>
              <a:gd name="connsiteX0" fmla="*/ 0 w 4300152"/>
              <a:gd name="connsiteY0" fmla="*/ 156117 h 3424437"/>
              <a:gd name="connsiteX1" fmla="*/ 4300152 w 4300152"/>
              <a:gd name="connsiteY1" fmla="*/ 0 h 3424437"/>
              <a:gd name="connsiteX2" fmla="*/ 4300152 w 4300152"/>
              <a:gd name="connsiteY2" fmla="*/ 3424437 h 3424437"/>
              <a:gd name="connsiteX3" fmla="*/ 0 w 4300152"/>
              <a:gd name="connsiteY3" fmla="*/ 3424437 h 3424437"/>
              <a:gd name="connsiteX4" fmla="*/ 0 w 4300152"/>
              <a:gd name="connsiteY4" fmla="*/ 156117 h 3424437"/>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3424437 h 4227325"/>
              <a:gd name="connsiteX4" fmla="*/ 0 w 4300152"/>
              <a:gd name="connsiteY4" fmla="*/ 156117 h 4227325"/>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4205022 h 4227325"/>
              <a:gd name="connsiteX4" fmla="*/ 0 w 4300152"/>
              <a:gd name="connsiteY4" fmla="*/ 156117 h 4227325"/>
              <a:gd name="connsiteX0" fmla="*/ 0 w 4313404"/>
              <a:gd name="connsiteY0" fmla="*/ 222378 h 4293586"/>
              <a:gd name="connsiteX1" fmla="*/ 4313404 w 4313404"/>
              <a:gd name="connsiteY1" fmla="*/ 0 h 4293586"/>
              <a:gd name="connsiteX2" fmla="*/ 4300152 w 4313404"/>
              <a:gd name="connsiteY2" fmla="*/ 4293586 h 4293586"/>
              <a:gd name="connsiteX3" fmla="*/ 0 w 4313404"/>
              <a:gd name="connsiteY3" fmla="*/ 4271283 h 4293586"/>
              <a:gd name="connsiteX4" fmla="*/ 0 w 4313404"/>
              <a:gd name="connsiteY4" fmla="*/ 222378 h 4293586"/>
              <a:gd name="connsiteX0" fmla="*/ 0 w 4313404"/>
              <a:gd name="connsiteY0" fmla="*/ 316403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316403 h 4387611"/>
              <a:gd name="connsiteX0" fmla="*/ 0 w 4313404"/>
              <a:gd name="connsiteY0" fmla="*/ 221790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221790 h 4387611"/>
              <a:gd name="connsiteX0" fmla="*/ 0 w 4320277"/>
              <a:gd name="connsiteY0" fmla="*/ 300634 h 4466455"/>
              <a:gd name="connsiteX1" fmla="*/ 4320277 w 4320277"/>
              <a:gd name="connsiteY1" fmla="*/ 0 h 4466455"/>
              <a:gd name="connsiteX2" fmla="*/ 4300152 w 4320277"/>
              <a:gd name="connsiteY2" fmla="*/ 4466455 h 4466455"/>
              <a:gd name="connsiteX3" fmla="*/ 0 w 4320277"/>
              <a:gd name="connsiteY3" fmla="*/ 4444152 h 4466455"/>
              <a:gd name="connsiteX4" fmla="*/ 0 w 4320277"/>
              <a:gd name="connsiteY4" fmla="*/ 300634 h 4466455"/>
              <a:gd name="connsiteX0" fmla="*/ 0 w 4301372"/>
              <a:gd name="connsiteY0" fmla="*/ 308518 h 4474339"/>
              <a:gd name="connsiteX1" fmla="*/ 4299655 w 4301372"/>
              <a:gd name="connsiteY1" fmla="*/ 0 h 4474339"/>
              <a:gd name="connsiteX2" fmla="*/ 4300152 w 4301372"/>
              <a:gd name="connsiteY2" fmla="*/ 4474339 h 4474339"/>
              <a:gd name="connsiteX3" fmla="*/ 0 w 4301372"/>
              <a:gd name="connsiteY3" fmla="*/ 4452036 h 4474339"/>
              <a:gd name="connsiteX4" fmla="*/ 0 w 4301372"/>
              <a:gd name="connsiteY4" fmla="*/ 308518 h 4474339"/>
              <a:gd name="connsiteX0" fmla="*/ 0 w 4306529"/>
              <a:gd name="connsiteY0" fmla="*/ 292749 h 4458570"/>
              <a:gd name="connsiteX1" fmla="*/ 4306529 w 4306529"/>
              <a:gd name="connsiteY1" fmla="*/ 0 h 4458570"/>
              <a:gd name="connsiteX2" fmla="*/ 4300152 w 4306529"/>
              <a:gd name="connsiteY2" fmla="*/ 4458570 h 4458570"/>
              <a:gd name="connsiteX3" fmla="*/ 0 w 4306529"/>
              <a:gd name="connsiteY3" fmla="*/ 4436267 h 4458570"/>
              <a:gd name="connsiteX4" fmla="*/ 0 w 4306529"/>
              <a:gd name="connsiteY4" fmla="*/ 292749 h 4458570"/>
              <a:gd name="connsiteX0" fmla="*/ 0 w 4313403"/>
              <a:gd name="connsiteY0" fmla="*/ 308518 h 4474339"/>
              <a:gd name="connsiteX1" fmla="*/ 4313403 w 4313403"/>
              <a:gd name="connsiteY1" fmla="*/ 0 h 4474339"/>
              <a:gd name="connsiteX2" fmla="*/ 4300152 w 4313403"/>
              <a:gd name="connsiteY2" fmla="*/ 4474339 h 4474339"/>
              <a:gd name="connsiteX3" fmla="*/ 0 w 4313403"/>
              <a:gd name="connsiteY3" fmla="*/ 4452036 h 4474339"/>
              <a:gd name="connsiteX4" fmla="*/ 0 w 4313403"/>
              <a:gd name="connsiteY4" fmla="*/ 308518 h 4474339"/>
              <a:gd name="connsiteX0" fmla="*/ 0 w 4301372"/>
              <a:gd name="connsiteY0" fmla="*/ 300634 h 4466455"/>
              <a:gd name="connsiteX1" fmla="*/ 4299654 w 4301372"/>
              <a:gd name="connsiteY1" fmla="*/ 0 h 4466455"/>
              <a:gd name="connsiteX2" fmla="*/ 4300152 w 4301372"/>
              <a:gd name="connsiteY2" fmla="*/ 4466455 h 4466455"/>
              <a:gd name="connsiteX3" fmla="*/ 0 w 4301372"/>
              <a:gd name="connsiteY3" fmla="*/ 4444152 h 4466455"/>
              <a:gd name="connsiteX4" fmla="*/ 0 w 4301372"/>
              <a:gd name="connsiteY4" fmla="*/ 300634 h 4466455"/>
              <a:gd name="connsiteX0" fmla="*/ 0 w 4306528"/>
              <a:gd name="connsiteY0" fmla="*/ 284865 h 4450686"/>
              <a:gd name="connsiteX1" fmla="*/ 4306528 w 4306528"/>
              <a:gd name="connsiteY1" fmla="*/ 0 h 4450686"/>
              <a:gd name="connsiteX2" fmla="*/ 4300152 w 4306528"/>
              <a:gd name="connsiteY2" fmla="*/ 4450686 h 4450686"/>
              <a:gd name="connsiteX3" fmla="*/ 0 w 4306528"/>
              <a:gd name="connsiteY3" fmla="*/ 4428383 h 4450686"/>
              <a:gd name="connsiteX4" fmla="*/ 0 w 4306528"/>
              <a:gd name="connsiteY4" fmla="*/ 284865 h 445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528" h="4450686">
                <a:moveTo>
                  <a:pt x="0" y="284865"/>
                </a:moveTo>
                <a:cubicBezTo>
                  <a:pt x="1437801" y="210935"/>
                  <a:pt x="2868727" y="73930"/>
                  <a:pt x="4306528" y="0"/>
                </a:cubicBezTo>
                <a:cubicBezTo>
                  <a:pt x="4302111" y="1431195"/>
                  <a:pt x="4304569" y="3019491"/>
                  <a:pt x="4300152" y="4450686"/>
                </a:cubicBezTo>
                <a:lnTo>
                  <a:pt x="0" y="4428383"/>
                </a:lnTo>
                <a:lnTo>
                  <a:pt x="0" y="284865"/>
                </a:lnTo>
                <a:close/>
              </a:path>
            </a:pathLst>
          </a:custGeom>
          <a:ln w="38100">
            <a:solidFill>
              <a:schemeClr val="bg1"/>
            </a:solidFill>
          </a:ln>
        </p:spPr>
        <p:txBody>
          <a:bodyPr vert="horz" lIns="91440" tIns="731520" rIns="91440" bIns="45720" rtlCol="0" anchor="t" anchorCtr="1">
            <a:normAutofit/>
          </a:bodyPr>
          <a:lstStyle>
            <a:lvl1pPr algn="l" defTabSz="914400" rtl="0" eaLnBrk="1" latinLnBrk="0" hangingPunct="1">
              <a:lnSpc>
                <a:spcPct val="90000"/>
              </a:lnSpc>
              <a:spcBef>
                <a:spcPct val="0"/>
              </a:spcBef>
              <a:buNone/>
              <a:defRPr sz="4000" b="1" i="0" kern="1200">
                <a:solidFill>
                  <a:schemeClr val="bg1"/>
                </a:solidFill>
                <a:latin typeface="Geogrotesque SemiBold" charset="0"/>
                <a:ea typeface="Geogrotesque SemiBold" charset="0"/>
                <a:cs typeface="Geogrotesque SemiBold" charset="0"/>
              </a:defRPr>
            </a:lvl1pPr>
          </a:lstStyle>
          <a:p>
            <a:endParaRPr lang="en-US" sz="2800" b="0" i="1" dirty="0">
              <a:latin typeface="Geogrotesque" charset="0"/>
              <a:ea typeface="Geogrotesque" charset="0"/>
              <a:cs typeface="Geogrotesque" charset="0"/>
            </a:endParaRPr>
          </a:p>
        </p:txBody>
      </p:sp>
    </p:spTree>
    <p:extLst>
      <p:ext uri="{BB962C8B-B14F-4D97-AF65-F5344CB8AC3E}">
        <p14:creationId xmlns:p14="http://schemas.microsoft.com/office/powerpoint/2010/main" val="7431330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quadrant (2 content and 2 pictures)">
    <p:spTree>
      <p:nvGrpSpPr>
        <p:cNvPr id="1" name=""/>
        <p:cNvGrpSpPr/>
        <p:nvPr/>
      </p:nvGrpSpPr>
      <p:grpSpPr>
        <a:xfrm>
          <a:off x="0" y="0"/>
          <a:ext cx="0" cy="0"/>
          <a:chOff x="0" y="0"/>
          <a:chExt cx="0" cy="0"/>
        </a:xfrm>
      </p:grpSpPr>
      <p:sp>
        <p:nvSpPr>
          <p:cNvPr id="15" name="Picture Placeholder 10"/>
          <p:cNvSpPr>
            <a:spLocks noGrp="1"/>
          </p:cNvSpPr>
          <p:nvPr>
            <p:ph type="pic" sz="quarter" idx="13"/>
          </p:nvPr>
        </p:nvSpPr>
        <p:spPr>
          <a:xfrm>
            <a:off x="-11152" y="3371850"/>
            <a:ext cx="6081751" cy="3564209"/>
          </a:xfrm>
          <a:custGeom>
            <a:avLst/>
            <a:gdLst>
              <a:gd name="connsiteX0" fmla="*/ 0 w 6083300"/>
              <a:gd name="connsiteY0" fmla="*/ 0 h 3486150"/>
              <a:gd name="connsiteX1" fmla="*/ 6083300 w 6083300"/>
              <a:gd name="connsiteY1" fmla="*/ 0 h 3486150"/>
              <a:gd name="connsiteX2" fmla="*/ 6083300 w 6083300"/>
              <a:gd name="connsiteY2" fmla="*/ 3486150 h 3486150"/>
              <a:gd name="connsiteX3" fmla="*/ 0 w 6083300"/>
              <a:gd name="connsiteY3" fmla="*/ 3486150 h 3486150"/>
              <a:gd name="connsiteX4" fmla="*/ 0 w 6083300"/>
              <a:gd name="connsiteY4" fmla="*/ 0 h 3486150"/>
              <a:gd name="connsiteX0" fmla="*/ 0 w 6083300"/>
              <a:gd name="connsiteY0" fmla="*/ 406400 h 3486150"/>
              <a:gd name="connsiteX1" fmla="*/ 6083300 w 6083300"/>
              <a:gd name="connsiteY1" fmla="*/ 0 h 3486150"/>
              <a:gd name="connsiteX2" fmla="*/ 6083300 w 6083300"/>
              <a:gd name="connsiteY2" fmla="*/ 3486150 h 3486150"/>
              <a:gd name="connsiteX3" fmla="*/ 0 w 6083300"/>
              <a:gd name="connsiteY3" fmla="*/ 3486150 h 3486150"/>
              <a:gd name="connsiteX4" fmla="*/ 0 w 6083300"/>
              <a:gd name="connsiteY4" fmla="*/ 406400 h 3486150"/>
              <a:gd name="connsiteX0" fmla="*/ 0 w 6083300"/>
              <a:gd name="connsiteY0" fmla="*/ 406400 h 3486150"/>
              <a:gd name="connsiteX1" fmla="*/ 6083300 w 6083300"/>
              <a:gd name="connsiteY1" fmla="*/ 0 h 3486150"/>
              <a:gd name="connsiteX2" fmla="*/ 6083300 w 6083300"/>
              <a:gd name="connsiteY2" fmla="*/ 3307731 h 3486150"/>
              <a:gd name="connsiteX3" fmla="*/ 0 w 6083300"/>
              <a:gd name="connsiteY3" fmla="*/ 3486150 h 3486150"/>
              <a:gd name="connsiteX4" fmla="*/ 0 w 6083300"/>
              <a:gd name="connsiteY4" fmla="*/ 406400 h 3486150"/>
              <a:gd name="connsiteX0" fmla="*/ 11174 w 6094474"/>
              <a:gd name="connsiteY0" fmla="*/ 406400 h 3564209"/>
              <a:gd name="connsiteX1" fmla="*/ 6094474 w 6094474"/>
              <a:gd name="connsiteY1" fmla="*/ 0 h 3564209"/>
              <a:gd name="connsiteX2" fmla="*/ 6094474 w 6094474"/>
              <a:gd name="connsiteY2" fmla="*/ 3307731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283486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499796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499796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499796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519461 h 3564209"/>
              <a:gd name="connsiteX3" fmla="*/ 0 w 6094474"/>
              <a:gd name="connsiteY3" fmla="*/ 3564209 h 3564209"/>
              <a:gd name="connsiteX4" fmla="*/ 11174 w 6094474"/>
              <a:gd name="connsiteY4" fmla="*/ 406400 h 3564209"/>
              <a:gd name="connsiteX0" fmla="*/ 11174 w 6094474"/>
              <a:gd name="connsiteY0" fmla="*/ 406400 h 3564209"/>
              <a:gd name="connsiteX1" fmla="*/ 6094474 w 6094474"/>
              <a:gd name="connsiteY1" fmla="*/ 0 h 3564209"/>
              <a:gd name="connsiteX2" fmla="*/ 6094474 w 6094474"/>
              <a:gd name="connsiteY2" fmla="*/ 3539126 h 3564209"/>
              <a:gd name="connsiteX3" fmla="*/ 0 w 6094474"/>
              <a:gd name="connsiteY3" fmla="*/ 3564209 h 3564209"/>
              <a:gd name="connsiteX4" fmla="*/ 11174 w 6094474"/>
              <a:gd name="connsiteY4" fmla="*/ 406400 h 356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4" h="3564209">
                <a:moveTo>
                  <a:pt x="11174" y="406400"/>
                </a:moveTo>
                <a:lnTo>
                  <a:pt x="6094474" y="0"/>
                </a:lnTo>
                <a:lnTo>
                  <a:pt x="6094474" y="3539126"/>
                </a:lnTo>
                <a:lnTo>
                  <a:pt x="0" y="3564209"/>
                </a:lnTo>
                <a:cubicBezTo>
                  <a:pt x="3725" y="2511606"/>
                  <a:pt x="7449" y="1459003"/>
                  <a:pt x="11174" y="406400"/>
                </a:cubicBezTo>
                <a:close/>
              </a:path>
            </a:pathLst>
          </a:custGeom>
          <a:solidFill>
            <a:schemeClr val="bg1">
              <a:lumMod val="95000"/>
            </a:schemeClr>
          </a:solidFill>
        </p:spPr>
        <p:txBody>
          <a:bodyPr/>
          <a:lstStyle/>
          <a:p>
            <a:endParaRPr lang="en-US" dirty="0"/>
          </a:p>
        </p:txBody>
      </p:sp>
      <p:sp>
        <p:nvSpPr>
          <p:cNvPr id="16" name="Title 1"/>
          <p:cNvSpPr>
            <a:spLocks noGrp="1"/>
          </p:cNvSpPr>
          <p:nvPr>
            <p:ph type="title"/>
          </p:nvPr>
        </p:nvSpPr>
        <p:spPr>
          <a:xfrm>
            <a:off x="933449" y="515815"/>
            <a:ext cx="4058852" cy="2424788"/>
          </a:xfrm>
        </p:spPr>
        <p:txBody>
          <a:bodyPr anchor="t"/>
          <a:lstStyle/>
          <a:p>
            <a:r>
              <a:rPr lang="en-US"/>
              <a:t>Click to edit Master title style</a:t>
            </a:r>
          </a:p>
        </p:txBody>
      </p:sp>
      <p:sp>
        <p:nvSpPr>
          <p:cNvPr id="18" name="Rectangle 10"/>
          <p:cNvSpPr/>
          <p:nvPr userDrawn="1"/>
        </p:nvSpPr>
        <p:spPr>
          <a:xfrm rot="10800000">
            <a:off x="838200" y="-125713"/>
            <a:ext cx="4300152" cy="3361038"/>
          </a:xfrm>
          <a:custGeom>
            <a:avLst/>
            <a:gdLst>
              <a:gd name="connsiteX0" fmla="*/ 0 w 4300152"/>
              <a:gd name="connsiteY0" fmla="*/ 0 h 3361038"/>
              <a:gd name="connsiteX1" fmla="*/ 4300152 w 4300152"/>
              <a:gd name="connsiteY1" fmla="*/ 0 h 3361038"/>
              <a:gd name="connsiteX2" fmla="*/ 4300152 w 4300152"/>
              <a:gd name="connsiteY2" fmla="*/ 3361038 h 3361038"/>
              <a:gd name="connsiteX3" fmla="*/ 0 w 4300152"/>
              <a:gd name="connsiteY3" fmla="*/ 3361038 h 3361038"/>
              <a:gd name="connsiteX4" fmla="*/ 0 w 4300152"/>
              <a:gd name="connsiteY4" fmla="*/ 0 h 3361038"/>
              <a:gd name="connsiteX0" fmla="*/ 24714 w 4300152"/>
              <a:gd name="connsiteY0" fmla="*/ 358346 h 3361038"/>
              <a:gd name="connsiteX1" fmla="*/ 4300152 w 4300152"/>
              <a:gd name="connsiteY1" fmla="*/ 0 h 3361038"/>
              <a:gd name="connsiteX2" fmla="*/ 4300152 w 4300152"/>
              <a:gd name="connsiteY2" fmla="*/ 3361038 h 3361038"/>
              <a:gd name="connsiteX3" fmla="*/ 0 w 4300152"/>
              <a:gd name="connsiteY3" fmla="*/ 3361038 h 3361038"/>
              <a:gd name="connsiteX4" fmla="*/ 24714 w 4300152"/>
              <a:gd name="connsiteY4" fmla="*/ 358346 h 3361038"/>
              <a:gd name="connsiteX0" fmla="*/ 24714 w 4300152"/>
              <a:gd name="connsiteY0" fmla="*/ 358346 h 3361038"/>
              <a:gd name="connsiteX1" fmla="*/ 4300152 w 4300152"/>
              <a:gd name="connsiteY1" fmla="*/ 0 h 3361038"/>
              <a:gd name="connsiteX2" fmla="*/ 4300152 w 4300152"/>
              <a:gd name="connsiteY2" fmla="*/ 3361038 h 3361038"/>
              <a:gd name="connsiteX3" fmla="*/ 0 w 4300152"/>
              <a:gd name="connsiteY3" fmla="*/ 3361038 h 3361038"/>
              <a:gd name="connsiteX4" fmla="*/ 24714 w 4300152"/>
              <a:gd name="connsiteY4" fmla="*/ 358346 h 336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0152" h="3361038">
                <a:moveTo>
                  <a:pt x="24714" y="358346"/>
                </a:moveTo>
                <a:lnTo>
                  <a:pt x="4300152" y="0"/>
                </a:lnTo>
                <a:lnTo>
                  <a:pt x="4300152" y="3361038"/>
                </a:lnTo>
                <a:lnTo>
                  <a:pt x="0" y="3361038"/>
                </a:lnTo>
                <a:cubicBezTo>
                  <a:pt x="8238" y="2360141"/>
                  <a:pt x="16476" y="1495167"/>
                  <a:pt x="24714" y="358346"/>
                </a:cubicBezTo>
                <a:close/>
              </a:path>
            </a:pathLst>
          </a:custGeom>
          <a:noFill/>
          <a:ln w="31750">
            <a:solidFill>
              <a:srgbClr val="960D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6"/>
          <p:cNvSpPr>
            <a:spLocks noGrp="1"/>
          </p:cNvSpPr>
          <p:nvPr>
            <p:ph type="pic" sz="quarter" idx="12"/>
          </p:nvPr>
        </p:nvSpPr>
        <p:spPr>
          <a:xfrm>
            <a:off x="6070600" y="0"/>
            <a:ext cx="6121400" cy="3371850"/>
          </a:xfrm>
          <a:custGeom>
            <a:avLst/>
            <a:gdLst>
              <a:gd name="connsiteX0" fmla="*/ 0 w 6121400"/>
              <a:gd name="connsiteY0" fmla="*/ 0 h 3371850"/>
              <a:gd name="connsiteX1" fmla="*/ 6121400 w 6121400"/>
              <a:gd name="connsiteY1" fmla="*/ 0 h 3371850"/>
              <a:gd name="connsiteX2" fmla="*/ 6121400 w 6121400"/>
              <a:gd name="connsiteY2" fmla="*/ 3371850 h 3371850"/>
              <a:gd name="connsiteX3" fmla="*/ 0 w 6121400"/>
              <a:gd name="connsiteY3" fmla="*/ 3371850 h 3371850"/>
              <a:gd name="connsiteX4" fmla="*/ 0 w 6121400"/>
              <a:gd name="connsiteY4" fmla="*/ 0 h 3371850"/>
              <a:gd name="connsiteX0" fmla="*/ 0 w 6121400"/>
              <a:gd name="connsiteY0" fmla="*/ 0 h 3371850"/>
              <a:gd name="connsiteX1" fmla="*/ 6121400 w 6121400"/>
              <a:gd name="connsiteY1" fmla="*/ 0 h 3371850"/>
              <a:gd name="connsiteX2" fmla="*/ 6121400 w 6121400"/>
              <a:gd name="connsiteY2" fmla="*/ 2940050 h 3371850"/>
              <a:gd name="connsiteX3" fmla="*/ 0 w 6121400"/>
              <a:gd name="connsiteY3" fmla="*/ 3371850 h 3371850"/>
              <a:gd name="connsiteX4" fmla="*/ 0 w 6121400"/>
              <a:gd name="connsiteY4" fmla="*/ 0 h 337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3371850">
                <a:moveTo>
                  <a:pt x="0" y="0"/>
                </a:moveTo>
                <a:lnTo>
                  <a:pt x="6121400" y="0"/>
                </a:lnTo>
                <a:lnTo>
                  <a:pt x="6121400" y="2940050"/>
                </a:lnTo>
                <a:lnTo>
                  <a:pt x="0" y="3371850"/>
                </a:lnTo>
                <a:lnTo>
                  <a:pt x="0" y="0"/>
                </a:lnTo>
                <a:close/>
              </a:path>
            </a:pathLst>
          </a:custGeom>
          <a:solidFill>
            <a:schemeClr val="bg1">
              <a:lumMod val="95000"/>
            </a:schemeClr>
          </a:solidFill>
        </p:spPr>
        <p:txBody>
          <a:bodyPr/>
          <a:lstStyle/>
          <a:p>
            <a:endParaRPr lang="en-US"/>
          </a:p>
        </p:txBody>
      </p:sp>
      <p:sp>
        <p:nvSpPr>
          <p:cNvPr id="20" name="Text Placeholder 13"/>
          <p:cNvSpPr>
            <a:spLocks noGrp="1"/>
          </p:cNvSpPr>
          <p:nvPr>
            <p:ph type="body" sz="quarter" idx="14"/>
          </p:nvPr>
        </p:nvSpPr>
        <p:spPr>
          <a:xfrm>
            <a:off x="6756400" y="3733799"/>
            <a:ext cx="4902200" cy="2243667"/>
          </a:xfrm>
        </p:spPr>
        <p:txBody>
          <a:bodyPr/>
          <a:lstStyle/>
          <a:p>
            <a:pPr lvl="0"/>
            <a:r>
              <a:rPr lang="en-US" dirty="0"/>
              <a:t>Click to edit Master text styles</a:t>
            </a:r>
          </a:p>
          <a:p>
            <a:pPr lvl="1"/>
            <a:r>
              <a:rPr lang="en-US" dirty="0"/>
              <a:t>Second level</a:t>
            </a:r>
          </a:p>
          <a:p>
            <a:pPr lvl="2"/>
            <a:r>
              <a:rPr lang="en-US" dirty="0"/>
              <a:t>Third level</a:t>
            </a:r>
          </a:p>
        </p:txBody>
      </p:sp>
      <p:sp>
        <p:nvSpPr>
          <p:cNvPr id="9"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0"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88053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on right side - White">
    <p:spTree>
      <p:nvGrpSpPr>
        <p:cNvPr id="1" name=""/>
        <p:cNvGrpSpPr/>
        <p:nvPr/>
      </p:nvGrpSpPr>
      <p:grpSpPr>
        <a:xfrm>
          <a:off x="0" y="0"/>
          <a:ext cx="0" cy="0"/>
          <a:chOff x="0" y="0"/>
          <a:chExt cx="0" cy="0"/>
        </a:xfrm>
      </p:grpSpPr>
      <p:sp>
        <p:nvSpPr>
          <p:cNvPr id="10" name="Content Placeholder 2"/>
          <p:cNvSpPr>
            <a:spLocks noGrp="1"/>
          </p:cNvSpPr>
          <p:nvPr>
            <p:ph sz="half" idx="1"/>
          </p:nvPr>
        </p:nvSpPr>
        <p:spPr>
          <a:xfrm>
            <a:off x="669071" y="1662730"/>
            <a:ext cx="5545461" cy="4349016"/>
          </a:xfrm>
        </p:spPr>
        <p:txBody>
          <a:bodyPr/>
          <a:lstStyle/>
          <a:p>
            <a:pPr lvl="0"/>
            <a:r>
              <a:rPr lang="en-US" dirty="0"/>
              <a:t>Click to edit Master text styles</a:t>
            </a:r>
          </a:p>
          <a:p>
            <a:pPr lvl="1"/>
            <a:r>
              <a:rPr lang="en-US" dirty="0"/>
              <a:t>Second level</a:t>
            </a:r>
          </a:p>
          <a:p>
            <a:pPr lvl="2"/>
            <a:r>
              <a:rPr lang="en-US" dirty="0"/>
              <a:t>Third level</a:t>
            </a:r>
          </a:p>
        </p:txBody>
      </p:sp>
      <p:sp>
        <p:nvSpPr>
          <p:cNvPr id="12" name="Picture Placeholder 8"/>
          <p:cNvSpPr>
            <a:spLocks noGrp="1"/>
          </p:cNvSpPr>
          <p:nvPr>
            <p:ph type="pic" sz="quarter" idx="13"/>
          </p:nvPr>
        </p:nvSpPr>
        <p:spPr>
          <a:xfrm>
            <a:off x="6692900" y="619"/>
            <a:ext cx="5500172" cy="6011127"/>
          </a:xfrm>
          <a:custGeom>
            <a:avLst/>
            <a:gdLst>
              <a:gd name="connsiteX0" fmla="*/ 0 w 5499100"/>
              <a:gd name="connsiteY0" fmla="*/ 0 h 5791200"/>
              <a:gd name="connsiteX1" fmla="*/ 5499100 w 5499100"/>
              <a:gd name="connsiteY1" fmla="*/ 0 h 5791200"/>
              <a:gd name="connsiteX2" fmla="*/ 5499100 w 5499100"/>
              <a:gd name="connsiteY2" fmla="*/ 5791200 h 5791200"/>
              <a:gd name="connsiteX3" fmla="*/ 0 w 5499100"/>
              <a:gd name="connsiteY3" fmla="*/ 5791200 h 5791200"/>
              <a:gd name="connsiteX4" fmla="*/ 0 w 5499100"/>
              <a:gd name="connsiteY4" fmla="*/ 0 h 5791200"/>
              <a:gd name="connsiteX0" fmla="*/ 0 w 5499100"/>
              <a:gd name="connsiteY0" fmla="*/ 0 h 6172200"/>
              <a:gd name="connsiteX1" fmla="*/ 5499100 w 5499100"/>
              <a:gd name="connsiteY1" fmla="*/ 0 h 6172200"/>
              <a:gd name="connsiteX2" fmla="*/ 5499100 w 5499100"/>
              <a:gd name="connsiteY2" fmla="*/ 5791200 h 6172200"/>
              <a:gd name="connsiteX3" fmla="*/ 0 w 5499100"/>
              <a:gd name="connsiteY3" fmla="*/ 6172200 h 6172200"/>
              <a:gd name="connsiteX4" fmla="*/ 0 w 5499100"/>
              <a:gd name="connsiteY4" fmla="*/ 0 h 6172200"/>
              <a:gd name="connsiteX0" fmla="*/ 0 w 5499100"/>
              <a:gd name="connsiteY0" fmla="*/ 0 h 6172200"/>
              <a:gd name="connsiteX1" fmla="*/ 5499100 w 5499100"/>
              <a:gd name="connsiteY1" fmla="*/ 0 h 6172200"/>
              <a:gd name="connsiteX2" fmla="*/ 5499100 w 5499100"/>
              <a:gd name="connsiteY2" fmla="*/ 5791200 h 6172200"/>
              <a:gd name="connsiteX3" fmla="*/ 0 w 5499100"/>
              <a:gd name="connsiteY3" fmla="*/ 6172200 h 6172200"/>
              <a:gd name="connsiteX4" fmla="*/ 0 w 5499100"/>
              <a:gd name="connsiteY4" fmla="*/ 0 h 6172200"/>
              <a:gd name="connsiteX0" fmla="*/ 0 w 5499100"/>
              <a:gd name="connsiteY0" fmla="*/ 0 h 6172200"/>
              <a:gd name="connsiteX1" fmla="*/ 5499100 w 5499100"/>
              <a:gd name="connsiteY1" fmla="*/ 0 h 6172200"/>
              <a:gd name="connsiteX2" fmla="*/ 5499100 w 5499100"/>
              <a:gd name="connsiteY2" fmla="*/ 5791200 h 6172200"/>
              <a:gd name="connsiteX3" fmla="*/ 0 w 5499100"/>
              <a:gd name="connsiteY3" fmla="*/ 6172200 h 6172200"/>
              <a:gd name="connsiteX4" fmla="*/ 0 w 5499100"/>
              <a:gd name="connsiteY4" fmla="*/ 0 h 6172200"/>
              <a:gd name="connsiteX0" fmla="*/ 0 w 5499100"/>
              <a:gd name="connsiteY0" fmla="*/ 412595 h 6172200"/>
              <a:gd name="connsiteX1" fmla="*/ 5499100 w 5499100"/>
              <a:gd name="connsiteY1" fmla="*/ 0 h 6172200"/>
              <a:gd name="connsiteX2" fmla="*/ 5499100 w 5499100"/>
              <a:gd name="connsiteY2" fmla="*/ 5791200 h 6172200"/>
              <a:gd name="connsiteX3" fmla="*/ 0 w 5499100"/>
              <a:gd name="connsiteY3" fmla="*/ 6172200 h 6172200"/>
              <a:gd name="connsiteX4" fmla="*/ 0 w 5499100"/>
              <a:gd name="connsiteY4" fmla="*/ 412595 h 6172200"/>
              <a:gd name="connsiteX0" fmla="*/ 0 w 5499100"/>
              <a:gd name="connsiteY0" fmla="*/ 0 h 5759605"/>
              <a:gd name="connsiteX1" fmla="*/ 5487948 w 5499100"/>
              <a:gd name="connsiteY1" fmla="*/ 156118 h 5759605"/>
              <a:gd name="connsiteX2" fmla="*/ 5499100 w 5499100"/>
              <a:gd name="connsiteY2" fmla="*/ 5378605 h 5759605"/>
              <a:gd name="connsiteX3" fmla="*/ 0 w 5499100"/>
              <a:gd name="connsiteY3" fmla="*/ 5759605 h 5759605"/>
              <a:gd name="connsiteX4" fmla="*/ 0 w 5499100"/>
              <a:gd name="connsiteY4" fmla="*/ 0 h 5759605"/>
              <a:gd name="connsiteX0" fmla="*/ 0 w 5500172"/>
              <a:gd name="connsiteY0" fmla="*/ 0 h 5759605"/>
              <a:gd name="connsiteX1" fmla="*/ 5499099 w 5500172"/>
              <a:gd name="connsiteY1" fmla="*/ 11152 h 5759605"/>
              <a:gd name="connsiteX2" fmla="*/ 5499100 w 5500172"/>
              <a:gd name="connsiteY2" fmla="*/ 5378605 h 5759605"/>
              <a:gd name="connsiteX3" fmla="*/ 0 w 5500172"/>
              <a:gd name="connsiteY3" fmla="*/ 5759605 h 5759605"/>
              <a:gd name="connsiteX4" fmla="*/ 0 w 5500172"/>
              <a:gd name="connsiteY4" fmla="*/ 0 h 5759605"/>
              <a:gd name="connsiteX0" fmla="*/ 0 w 5511323"/>
              <a:gd name="connsiteY0" fmla="*/ 66906 h 5748453"/>
              <a:gd name="connsiteX1" fmla="*/ 5510250 w 5511323"/>
              <a:gd name="connsiteY1" fmla="*/ 0 h 5748453"/>
              <a:gd name="connsiteX2" fmla="*/ 5510251 w 5511323"/>
              <a:gd name="connsiteY2" fmla="*/ 5367453 h 5748453"/>
              <a:gd name="connsiteX3" fmla="*/ 11151 w 5511323"/>
              <a:gd name="connsiteY3" fmla="*/ 5748453 h 5748453"/>
              <a:gd name="connsiteX4" fmla="*/ 0 w 5511323"/>
              <a:gd name="connsiteY4" fmla="*/ 66906 h 5748453"/>
              <a:gd name="connsiteX0" fmla="*/ 0 w 5500172"/>
              <a:gd name="connsiteY0" fmla="*/ 0 h 5748454"/>
              <a:gd name="connsiteX1" fmla="*/ 5499099 w 5500172"/>
              <a:gd name="connsiteY1" fmla="*/ 1 h 5748454"/>
              <a:gd name="connsiteX2" fmla="*/ 5499100 w 5500172"/>
              <a:gd name="connsiteY2" fmla="*/ 5367454 h 5748454"/>
              <a:gd name="connsiteX3" fmla="*/ 0 w 5500172"/>
              <a:gd name="connsiteY3" fmla="*/ 5748454 h 5748454"/>
              <a:gd name="connsiteX4" fmla="*/ 0 w 5500172"/>
              <a:gd name="connsiteY4" fmla="*/ 0 h 5748454"/>
              <a:gd name="connsiteX0" fmla="*/ 0 w 5500172"/>
              <a:gd name="connsiteY0" fmla="*/ 0 h 5367454"/>
              <a:gd name="connsiteX1" fmla="*/ 5499099 w 5500172"/>
              <a:gd name="connsiteY1" fmla="*/ 1 h 5367454"/>
              <a:gd name="connsiteX2" fmla="*/ 5499100 w 5500172"/>
              <a:gd name="connsiteY2" fmla="*/ 5367454 h 5367454"/>
              <a:gd name="connsiteX3" fmla="*/ 0 w 5500172"/>
              <a:gd name="connsiteY3" fmla="*/ 5224347 h 5367454"/>
              <a:gd name="connsiteX4" fmla="*/ 0 w 5500172"/>
              <a:gd name="connsiteY4" fmla="*/ 0 h 5367454"/>
              <a:gd name="connsiteX0" fmla="*/ 0 w 5500172"/>
              <a:gd name="connsiteY0" fmla="*/ 0 h 5224347"/>
              <a:gd name="connsiteX1" fmla="*/ 5499099 w 5500172"/>
              <a:gd name="connsiteY1" fmla="*/ 1 h 5224347"/>
              <a:gd name="connsiteX2" fmla="*/ 5499100 w 5500172"/>
              <a:gd name="connsiteY2" fmla="*/ 4754137 h 5224347"/>
              <a:gd name="connsiteX3" fmla="*/ 0 w 5500172"/>
              <a:gd name="connsiteY3" fmla="*/ 5224347 h 5224347"/>
              <a:gd name="connsiteX4" fmla="*/ 0 w 5500172"/>
              <a:gd name="connsiteY4" fmla="*/ 0 h 5224347"/>
              <a:gd name="connsiteX0" fmla="*/ 0 w 5500172"/>
              <a:gd name="connsiteY0" fmla="*/ 0 h 5224347"/>
              <a:gd name="connsiteX1" fmla="*/ 5499099 w 5500172"/>
              <a:gd name="connsiteY1" fmla="*/ 1 h 5224347"/>
              <a:gd name="connsiteX2" fmla="*/ 5499100 w 5500172"/>
              <a:gd name="connsiteY2" fmla="*/ 4887951 h 5224347"/>
              <a:gd name="connsiteX3" fmla="*/ 0 w 5500172"/>
              <a:gd name="connsiteY3" fmla="*/ 5224347 h 5224347"/>
              <a:gd name="connsiteX4" fmla="*/ 0 w 5500172"/>
              <a:gd name="connsiteY4" fmla="*/ 0 h 5224347"/>
              <a:gd name="connsiteX0" fmla="*/ 0 w 5500172"/>
              <a:gd name="connsiteY0" fmla="*/ 0 h 5960327"/>
              <a:gd name="connsiteX1" fmla="*/ 5499099 w 5500172"/>
              <a:gd name="connsiteY1" fmla="*/ 735981 h 5960327"/>
              <a:gd name="connsiteX2" fmla="*/ 5499100 w 5500172"/>
              <a:gd name="connsiteY2" fmla="*/ 5623931 h 5960327"/>
              <a:gd name="connsiteX3" fmla="*/ 0 w 5500172"/>
              <a:gd name="connsiteY3" fmla="*/ 5960327 h 5960327"/>
              <a:gd name="connsiteX4" fmla="*/ 0 w 5500172"/>
              <a:gd name="connsiteY4" fmla="*/ 0 h 5960327"/>
              <a:gd name="connsiteX0" fmla="*/ 0 w 5499100"/>
              <a:gd name="connsiteY0" fmla="*/ 0 h 5960327"/>
              <a:gd name="connsiteX1" fmla="*/ 5487948 w 5499100"/>
              <a:gd name="connsiteY1" fmla="*/ 1 h 5960327"/>
              <a:gd name="connsiteX2" fmla="*/ 5499100 w 5499100"/>
              <a:gd name="connsiteY2" fmla="*/ 5623931 h 5960327"/>
              <a:gd name="connsiteX3" fmla="*/ 0 w 5499100"/>
              <a:gd name="connsiteY3" fmla="*/ 5960327 h 5960327"/>
              <a:gd name="connsiteX4" fmla="*/ 0 w 5499100"/>
              <a:gd name="connsiteY4" fmla="*/ 0 h 5960327"/>
              <a:gd name="connsiteX0" fmla="*/ 0 w 5500172"/>
              <a:gd name="connsiteY0" fmla="*/ 0 h 5960327"/>
              <a:gd name="connsiteX1" fmla="*/ 5499099 w 5500172"/>
              <a:gd name="connsiteY1" fmla="*/ 1 h 5960327"/>
              <a:gd name="connsiteX2" fmla="*/ 5499100 w 5500172"/>
              <a:gd name="connsiteY2" fmla="*/ 5623931 h 5960327"/>
              <a:gd name="connsiteX3" fmla="*/ 0 w 5500172"/>
              <a:gd name="connsiteY3" fmla="*/ 5960327 h 5960327"/>
              <a:gd name="connsiteX4" fmla="*/ 0 w 5500172"/>
              <a:gd name="connsiteY4" fmla="*/ 0 h 5960327"/>
              <a:gd name="connsiteX0" fmla="*/ 0 w 5500172"/>
              <a:gd name="connsiteY0" fmla="*/ 0 h 6011127"/>
              <a:gd name="connsiteX1" fmla="*/ 5499099 w 5500172"/>
              <a:gd name="connsiteY1" fmla="*/ 1 h 6011127"/>
              <a:gd name="connsiteX2" fmla="*/ 5499100 w 5500172"/>
              <a:gd name="connsiteY2" fmla="*/ 5623931 h 6011127"/>
              <a:gd name="connsiteX3" fmla="*/ 0 w 5500172"/>
              <a:gd name="connsiteY3" fmla="*/ 6011127 h 6011127"/>
              <a:gd name="connsiteX4" fmla="*/ 0 w 5500172"/>
              <a:gd name="connsiteY4" fmla="*/ 0 h 601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0172" h="6011127">
                <a:moveTo>
                  <a:pt x="0" y="0"/>
                </a:moveTo>
                <a:lnTo>
                  <a:pt x="5499099" y="1"/>
                </a:lnTo>
                <a:cubicBezTo>
                  <a:pt x="5502816" y="1740830"/>
                  <a:pt x="5495383" y="3883102"/>
                  <a:pt x="5499100" y="5623931"/>
                </a:cubicBezTo>
                <a:lnTo>
                  <a:pt x="0" y="6011127"/>
                </a:lnTo>
                <a:lnTo>
                  <a:pt x="0" y="0"/>
                </a:lnTo>
                <a:close/>
              </a:path>
            </a:pathLst>
          </a:custGeom>
          <a:solidFill>
            <a:schemeClr val="bg1">
              <a:lumMod val="95000"/>
            </a:schemeClr>
          </a:solidFill>
        </p:spPr>
        <p:txBody>
          <a:bodyPr/>
          <a:lstStyle/>
          <a:p>
            <a:endParaRPr lang="en-US"/>
          </a:p>
        </p:txBody>
      </p:sp>
      <p:sp>
        <p:nvSpPr>
          <p:cNvPr id="2" name="Title 1"/>
          <p:cNvSpPr>
            <a:spLocks noGrp="1"/>
          </p:cNvSpPr>
          <p:nvPr>
            <p:ph type="title"/>
          </p:nvPr>
        </p:nvSpPr>
        <p:spPr>
          <a:xfrm>
            <a:off x="669071" y="286439"/>
            <a:ext cx="5545461" cy="1244906"/>
          </a:xfrm>
        </p:spPr>
        <p:txBody>
          <a:bodyPr anchor="t"/>
          <a:lstStyle/>
          <a:p>
            <a:r>
              <a:rPr lang="en-US" dirty="0"/>
              <a:t>Click to edit Master title style</a:t>
            </a:r>
          </a:p>
        </p:txBody>
      </p:sp>
      <p:sp>
        <p:nvSpPr>
          <p:cNvPr id="9"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1"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704280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and Picture on right side - Purple">
    <p:spTree>
      <p:nvGrpSpPr>
        <p:cNvPr id="1" name=""/>
        <p:cNvGrpSpPr/>
        <p:nvPr/>
      </p:nvGrpSpPr>
      <p:grpSpPr>
        <a:xfrm>
          <a:off x="0" y="0"/>
          <a:ext cx="0" cy="0"/>
          <a:chOff x="0" y="0"/>
          <a:chExt cx="0" cy="0"/>
        </a:xfrm>
      </p:grpSpPr>
      <p:sp>
        <p:nvSpPr>
          <p:cNvPr id="12" name="Rectangle 5"/>
          <p:cNvSpPr/>
          <p:nvPr userDrawn="1"/>
        </p:nvSpPr>
        <p:spPr>
          <a:xfrm>
            <a:off x="0" y="0"/>
            <a:ext cx="65405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553200"/>
              <a:gd name="connsiteY0" fmla="*/ 0 h 6858000"/>
              <a:gd name="connsiteX1" fmla="*/ 6553200 w 6553200"/>
              <a:gd name="connsiteY1" fmla="*/ 25400 h 6858000"/>
              <a:gd name="connsiteX2" fmla="*/ 6096000 w 6553200"/>
              <a:gd name="connsiteY2" fmla="*/ 6858000 h 6858000"/>
              <a:gd name="connsiteX3" fmla="*/ 0 w 6553200"/>
              <a:gd name="connsiteY3" fmla="*/ 6858000 h 6858000"/>
              <a:gd name="connsiteX4" fmla="*/ 0 w 6553200"/>
              <a:gd name="connsiteY4" fmla="*/ 0 h 6858000"/>
              <a:gd name="connsiteX0" fmla="*/ 0 w 6540500"/>
              <a:gd name="connsiteY0" fmla="*/ 0 h 6858000"/>
              <a:gd name="connsiteX1" fmla="*/ 6540500 w 6540500"/>
              <a:gd name="connsiteY1" fmla="*/ 0 h 6858000"/>
              <a:gd name="connsiteX2" fmla="*/ 6096000 w 6540500"/>
              <a:gd name="connsiteY2" fmla="*/ 6858000 h 6858000"/>
              <a:gd name="connsiteX3" fmla="*/ 0 w 6540500"/>
              <a:gd name="connsiteY3" fmla="*/ 6858000 h 6858000"/>
              <a:gd name="connsiteX4" fmla="*/ 0 w 65405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500" h="6858000">
                <a:moveTo>
                  <a:pt x="0" y="0"/>
                </a:moveTo>
                <a:lnTo>
                  <a:pt x="6540500" y="0"/>
                </a:lnTo>
                <a:lnTo>
                  <a:pt x="6096000" y="6858000"/>
                </a:lnTo>
                <a:lnTo>
                  <a:pt x="0" y="6858000"/>
                </a:lnTo>
                <a:lnTo>
                  <a:pt x="0" y="0"/>
                </a:lnTo>
                <a:close/>
              </a:path>
            </a:pathLst>
          </a:custGeom>
          <a:solidFill>
            <a:srgbClr val="960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9"/>
          <p:cNvSpPr>
            <a:spLocks noGrp="1"/>
          </p:cNvSpPr>
          <p:nvPr>
            <p:ph type="pic" sz="quarter" idx="12"/>
          </p:nvPr>
        </p:nvSpPr>
        <p:spPr>
          <a:xfrm>
            <a:off x="6019800" y="0"/>
            <a:ext cx="6172200" cy="6858000"/>
          </a:xfrm>
          <a:custGeom>
            <a:avLst/>
            <a:gdLst>
              <a:gd name="connsiteX0" fmla="*/ 0 w 6464300"/>
              <a:gd name="connsiteY0" fmla="*/ 0 h 6858000"/>
              <a:gd name="connsiteX1" fmla="*/ 6464300 w 6464300"/>
              <a:gd name="connsiteY1" fmla="*/ 0 h 6858000"/>
              <a:gd name="connsiteX2" fmla="*/ 6464300 w 6464300"/>
              <a:gd name="connsiteY2" fmla="*/ 6858000 h 6858000"/>
              <a:gd name="connsiteX3" fmla="*/ 0 w 6464300"/>
              <a:gd name="connsiteY3" fmla="*/ 6858000 h 6858000"/>
              <a:gd name="connsiteX4" fmla="*/ 0 w 6464300"/>
              <a:gd name="connsiteY4" fmla="*/ 0 h 6858000"/>
              <a:gd name="connsiteX0" fmla="*/ 444500 w 6464300"/>
              <a:gd name="connsiteY0" fmla="*/ 0 h 6858000"/>
              <a:gd name="connsiteX1" fmla="*/ 6464300 w 6464300"/>
              <a:gd name="connsiteY1" fmla="*/ 0 h 6858000"/>
              <a:gd name="connsiteX2" fmla="*/ 6464300 w 6464300"/>
              <a:gd name="connsiteY2" fmla="*/ 6858000 h 6858000"/>
              <a:gd name="connsiteX3" fmla="*/ 0 w 6464300"/>
              <a:gd name="connsiteY3" fmla="*/ 6858000 h 6858000"/>
              <a:gd name="connsiteX4" fmla="*/ 444500 w 6464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300" h="6858000">
                <a:moveTo>
                  <a:pt x="444500" y="0"/>
                </a:moveTo>
                <a:lnTo>
                  <a:pt x="6464300" y="0"/>
                </a:lnTo>
                <a:lnTo>
                  <a:pt x="6464300" y="6858000"/>
                </a:lnTo>
                <a:lnTo>
                  <a:pt x="0" y="6858000"/>
                </a:lnTo>
                <a:lnTo>
                  <a:pt x="444500" y="0"/>
                </a:lnTo>
                <a:close/>
              </a:path>
            </a:pathLst>
          </a:custGeom>
          <a:solidFill>
            <a:schemeClr val="bg1">
              <a:lumMod val="95000"/>
            </a:schemeClr>
          </a:solidFill>
        </p:spPr>
        <p:txBody>
          <a:bodyPr/>
          <a:lstStyle/>
          <a:p>
            <a:endParaRPr lang="en-US"/>
          </a:p>
        </p:txBody>
      </p:sp>
      <p:sp>
        <p:nvSpPr>
          <p:cNvPr id="18" name="Content Placeholder 2"/>
          <p:cNvSpPr>
            <a:spLocks noGrp="1"/>
          </p:cNvSpPr>
          <p:nvPr>
            <p:ph sz="half" idx="1"/>
          </p:nvPr>
        </p:nvSpPr>
        <p:spPr>
          <a:xfrm>
            <a:off x="669072" y="1687747"/>
            <a:ext cx="5181600" cy="3874806"/>
          </a:xfrm>
        </p:spPr>
        <p:txBody>
          <a:bodyPr/>
          <a:lstStyle>
            <a:lvl1pPr>
              <a:buClr>
                <a:schemeClr val="bg1"/>
              </a:buClr>
              <a:defRPr sz="2200" b="0" i="0">
                <a:solidFill>
                  <a:schemeClr val="bg1"/>
                </a:solidFill>
                <a:latin typeface="Proxima Nova" charset="0"/>
                <a:ea typeface="Proxima Nova" charset="0"/>
                <a:cs typeface="Proxima Nova" charset="0"/>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a:xfrm>
            <a:off x="669072" y="289750"/>
            <a:ext cx="5181600" cy="1226650"/>
          </a:xfrm>
        </p:spPr>
        <p:txBody>
          <a:bodyPr anchor="t"/>
          <a:lstStyle>
            <a:lvl1pPr>
              <a:defRPr>
                <a:solidFill>
                  <a:schemeClr val="bg1"/>
                </a:solidFill>
              </a:defRPr>
            </a:lvl1pPr>
          </a:lstStyle>
          <a:p>
            <a:r>
              <a:rPr lang="en-US"/>
              <a:t>Click to edit Master title style</a:t>
            </a:r>
          </a:p>
        </p:txBody>
      </p:sp>
      <p:sp>
        <p:nvSpPr>
          <p:cNvPr id="11" name="Footer Placeholder 1"/>
          <p:cNvSpPr>
            <a:spLocks noGrp="1"/>
          </p:cNvSpPr>
          <p:nvPr>
            <p:ph type="ftr" sz="quarter" idx="3"/>
          </p:nvPr>
        </p:nvSpPr>
        <p:spPr>
          <a:xfrm>
            <a:off x="2290936"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3" name="Slide Number Placeholder 5"/>
          <p:cNvSpPr>
            <a:spLocks noGrp="1"/>
          </p:cNvSpPr>
          <p:nvPr>
            <p:ph type="sldNum" sz="quarter" idx="4"/>
          </p:nvPr>
        </p:nvSpPr>
        <p:spPr>
          <a:xfrm>
            <a:off x="4130281"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92092" y="6473951"/>
            <a:ext cx="1158580" cy="311808"/>
          </a:xfrm>
          <a:prstGeom prst="rect">
            <a:avLst/>
          </a:prstGeom>
          <a:ln w="25400">
            <a:noFill/>
          </a:ln>
        </p:spPr>
      </p:pic>
    </p:spTree>
    <p:extLst>
      <p:ext uri="{BB962C8B-B14F-4D97-AF65-F5344CB8AC3E}">
        <p14:creationId xmlns:p14="http://schemas.microsoft.com/office/powerpoint/2010/main" val="520363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and Picture on right side - Tile">
    <p:spTree>
      <p:nvGrpSpPr>
        <p:cNvPr id="1" name=""/>
        <p:cNvGrpSpPr/>
        <p:nvPr/>
      </p:nvGrpSpPr>
      <p:grpSpPr>
        <a:xfrm>
          <a:off x="0" y="0"/>
          <a:ext cx="0" cy="0"/>
          <a:chOff x="0" y="0"/>
          <a:chExt cx="0" cy="0"/>
        </a:xfrm>
      </p:grpSpPr>
      <p:sp>
        <p:nvSpPr>
          <p:cNvPr id="13" name="Rectangle 5"/>
          <p:cNvSpPr/>
          <p:nvPr userDrawn="1"/>
        </p:nvSpPr>
        <p:spPr>
          <a:xfrm>
            <a:off x="0" y="0"/>
            <a:ext cx="65405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553200"/>
              <a:gd name="connsiteY0" fmla="*/ 0 h 6858000"/>
              <a:gd name="connsiteX1" fmla="*/ 6553200 w 6553200"/>
              <a:gd name="connsiteY1" fmla="*/ 25400 h 6858000"/>
              <a:gd name="connsiteX2" fmla="*/ 6096000 w 6553200"/>
              <a:gd name="connsiteY2" fmla="*/ 6858000 h 6858000"/>
              <a:gd name="connsiteX3" fmla="*/ 0 w 6553200"/>
              <a:gd name="connsiteY3" fmla="*/ 6858000 h 6858000"/>
              <a:gd name="connsiteX4" fmla="*/ 0 w 6553200"/>
              <a:gd name="connsiteY4" fmla="*/ 0 h 6858000"/>
              <a:gd name="connsiteX0" fmla="*/ 0 w 6540500"/>
              <a:gd name="connsiteY0" fmla="*/ 0 h 6858000"/>
              <a:gd name="connsiteX1" fmla="*/ 6540500 w 6540500"/>
              <a:gd name="connsiteY1" fmla="*/ 0 h 6858000"/>
              <a:gd name="connsiteX2" fmla="*/ 6096000 w 6540500"/>
              <a:gd name="connsiteY2" fmla="*/ 6858000 h 6858000"/>
              <a:gd name="connsiteX3" fmla="*/ 0 w 6540500"/>
              <a:gd name="connsiteY3" fmla="*/ 6858000 h 6858000"/>
              <a:gd name="connsiteX4" fmla="*/ 0 w 65405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0500" h="6858000">
                <a:moveTo>
                  <a:pt x="0" y="0"/>
                </a:moveTo>
                <a:lnTo>
                  <a:pt x="6540500" y="0"/>
                </a:lnTo>
                <a:lnTo>
                  <a:pt x="6096000"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9"/>
          <p:cNvSpPr>
            <a:spLocks noGrp="1"/>
          </p:cNvSpPr>
          <p:nvPr>
            <p:ph type="pic" sz="quarter" idx="12"/>
          </p:nvPr>
        </p:nvSpPr>
        <p:spPr>
          <a:xfrm>
            <a:off x="6019800" y="0"/>
            <a:ext cx="6172200" cy="6858000"/>
          </a:xfrm>
          <a:custGeom>
            <a:avLst/>
            <a:gdLst>
              <a:gd name="connsiteX0" fmla="*/ 0 w 6464300"/>
              <a:gd name="connsiteY0" fmla="*/ 0 h 6858000"/>
              <a:gd name="connsiteX1" fmla="*/ 6464300 w 6464300"/>
              <a:gd name="connsiteY1" fmla="*/ 0 h 6858000"/>
              <a:gd name="connsiteX2" fmla="*/ 6464300 w 6464300"/>
              <a:gd name="connsiteY2" fmla="*/ 6858000 h 6858000"/>
              <a:gd name="connsiteX3" fmla="*/ 0 w 6464300"/>
              <a:gd name="connsiteY3" fmla="*/ 6858000 h 6858000"/>
              <a:gd name="connsiteX4" fmla="*/ 0 w 6464300"/>
              <a:gd name="connsiteY4" fmla="*/ 0 h 6858000"/>
              <a:gd name="connsiteX0" fmla="*/ 444500 w 6464300"/>
              <a:gd name="connsiteY0" fmla="*/ 0 h 6858000"/>
              <a:gd name="connsiteX1" fmla="*/ 6464300 w 6464300"/>
              <a:gd name="connsiteY1" fmla="*/ 0 h 6858000"/>
              <a:gd name="connsiteX2" fmla="*/ 6464300 w 6464300"/>
              <a:gd name="connsiteY2" fmla="*/ 6858000 h 6858000"/>
              <a:gd name="connsiteX3" fmla="*/ 0 w 6464300"/>
              <a:gd name="connsiteY3" fmla="*/ 6858000 h 6858000"/>
              <a:gd name="connsiteX4" fmla="*/ 444500 w 6464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300" h="6858000">
                <a:moveTo>
                  <a:pt x="444500" y="0"/>
                </a:moveTo>
                <a:lnTo>
                  <a:pt x="6464300" y="0"/>
                </a:lnTo>
                <a:lnTo>
                  <a:pt x="6464300" y="6858000"/>
                </a:lnTo>
                <a:lnTo>
                  <a:pt x="0" y="6858000"/>
                </a:lnTo>
                <a:lnTo>
                  <a:pt x="444500" y="0"/>
                </a:lnTo>
                <a:close/>
              </a:path>
            </a:pathLst>
          </a:custGeom>
          <a:solidFill>
            <a:schemeClr val="bg1">
              <a:lumMod val="95000"/>
            </a:schemeClr>
          </a:solidFill>
        </p:spPr>
        <p:txBody>
          <a:bodyPr/>
          <a:lstStyle/>
          <a:p>
            <a:endParaRPr lang="en-US"/>
          </a:p>
        </p:txBody>
      </p:sp>
      <p:sp>
        <p:nvSpPr>
          <p:cNvPr id="2" name="Title 1"/>
          <p:cNvSpPr>
            <a:spLocks noGrp="1"/>
          </p:cNvSpPr>
          <p:nvPr>
            <p:ph type="title"/>
          </p:nvPr>
        </p:nvSpPr>
        <p:spPr>
          <a:xfrm>
            <a:off x="668338" y="293031"/>
            <a:ext cx="5494661" cy="1117885"/>
          </a:xfrm>
        </p:spPr>
        <p:txBody>
          <a:bodyPr anchor="t"/>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6"/>
          </p:nvPr>
        </p:nvSpPr>
        <p:spPr>
          <a:xfrm>
            <a:off x="668338" y="1579144"/>
            <a:ext cx="5114925" cy="4524201"/>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
        <p:nvSpPr>
          <p:cNvPr id="11" name="Footer Placeholder 1"/>
          <p:cNvSpPr>
            <a:spLocks noGrp="1"/>
          </p:cNvSpPr>
          <p:nvPr>
            <p:ph type="ftr" sz="quarter" idx="3"/>
          </p:nvPr>
        </p:nvSpPr>
        <p:spPr>
          <a:xfrm>
            <a:off x="2223527"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2" name="Slide Number Placeholder 5"/>
          <p:cNvSpPr>
            <a:spLocks noGrp="1"/>
          </p:cNvSpPr>
          <p:nvPr>
            <p:ph type="sldNum" sz="quarter" idx="4"/>
          </p:nvPr>
        </p:nvSpPr>
        <p:spPr>
          <a:xfrm>
            <a:off x="4062872"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4683" y="6473951"/>
            <a:ext cx="1158580" cy="311808"/>
          </a:xfrm>
          <a:prstGeom prst="rect">
            <a:avLst/>
          </a:prstGeom>
          <a:ln w="25400">
            <a:noFill/>
          </a:ln>
        </p:spPr>
      </p:pic>
    </p:spTree>
    <p:extLst>
      <p:ext uri="{BB962C8B-B14F-4D97-AF65-F5344CB8AC3E}">
        <p14:creationId xmlns:p14="http://schemas.microsoft.com/office/powerpoint/2010/main" val="251353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2 columns)">
    <p:spTree>
      <p:nvGrpSpPr>
        <p:cNvPr id="1" name=""/>
        <p:cNvGrpSpPr/>
        <p:nvPr/>
      </p:nvGrpSpPr>
      <p:grpSpPr>
        <a:xfrm>
          <a:off x="0" y="0"/>
          <a:ext cx="0" cy="0"/>
          <a:chOff x="0" y="0"/>
          <a:chExt cx="0" cy="0"/>
        </a:xfrm>
      </p:grpSpPr>
      <p:sp>
        <p:nvSpPr>
          <p:cNvPr id="12" name="Content Placeholder 3"/>
          <p:cNvSpPr>
            <a:spLocks noGrp="1"/>
          </p:cNvSpPr>
          <p:nvPr>
            <p:ph sz="half" idx="2"/>
          </p:nvPr>
        </p:nvSpPr>
        <p:spPr>
          <a:xfrm>
            <a:off x="680090" y="1239924"/>
            <a:ext cx="5329998" cy="4442801"/>
          </a:xfrm>
        </p:spPr>
        <p:txBody>
          <a:bodyPr/>
          <a:lstStyle/>
          <a:p>
            <a:pPr lvl="0"/>
            <a:r>
              <a:rPr lang="en-US" dirty="0"/>
              <a:t>Click to edit Master text styles</a:t>
            </a:r>
          </a:p>
          <a:p>
            <a:pPr lvl="1"/>
            <a:r>
              <a:rPr lang="en-US" dirty="0"/>
              <a:t>Second level</a:t>
            </a:r>
          </a:p>
          <a:p>
            <a:pPr lvl="2"/>
            <a:r>
              <a:rPr lang="en-US" dirty="0"/>
              <a:t>Third level</a:t>
            </a:r>
          </a:p>
        </p:txBody>
      </p:sp>
      <p:sp>
        <p:nvSpPr>
          <p:cNvPr id="14" name="Content Placeholder 5"/>
          <p:cNvSpPr>
            <a:spLocks noGrp="1"/>
          </p:cNvSpPr>
          <p:nvPr>
            <p:ph sz="quarter" idx="4"/>
          </p:nvPr>
        </p:nvSpPr>
        <p:spPr>
          <a:xfrm>
            <a:off x="6176202" y="1239924"/>
            <a:ext cx="5329998" cy="4442801"/>
          </a:xfrm>
        </p:spPr>
        <p:txBody>
          <a:body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a:xfrm>
            <a:off x="669073" y="287707"/>
            <a:ext cx="10837128" cy="862045"/>
          </a:xfrm>
        </p:spPr>
        <p:txBody>
          <a:bodyPr/>
          <a:lstStyle>
            <a:lvl1pPr>
              <a:defRPr>
                <a:latin typeface="Roboto" charset="0"/>
                <a:ea typeface="Roboto" charset="0"/>
                <a:cs typeface="Roboto" charset="0"/>
              </a:defRPr>
            </a:lvl1pPr>
          </a:lstStyle>
          <a:p>
            <a:r>
              <a:rPr lang="en-US"/>
              <a:t>Click to edit Master title style</a:t>
            </a:r>
          </a:p>
        </p:txBody>
      </p:sp>
      <p:sp>
        <p:nvSpPr>
          <p:cNvPr id="13"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5" name="Slide Number Placeholder 5"/>
          <p:cNvSpPr>
            <a:spLocks noGrp="1"/>
          </p:cNvSpPr>
          <p:nvPr>
            <p:ph type="sldNum" sz="quarter" idx="10"/>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266624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3 Column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669072" y="1244907"/>
            <a:ext cx="3445064" cy="4770304"/>
          </a:xfrm>
        </p:spPr>
        <p:txBody>
          <a:bodyPr/>
          <a:lstStyle/>
          <a:p>
            <a:pPr lvl="0"/>
            <a:r>
              <a:rPr lang="en-US" dirty="0"/>
              <a:t>Click to edit Master text styles</a:t>
            </a:r>
          </a:p>
          <a:p>
            <a:pPr lvl="1"/>
            <a:r>
              <a:rPr lang="en-US" dirty="0"/>
              <a:t>Second level</a:t>
            </a:r>
          </a:p>
          <a:p>
            <a:pPr lvl="2"/>
            <a:r>
              <a:rPr lang="en-US" dirty="0"/>
              <a:t>Third level</a:t>
            </a:r>
          </a:p>
        </p:txBody>
      </p:sp>
      <p:sp>
        <p:nvSpPr>
          <p:cNvPr id="6" name="Text Placeholder 4"/>
          <p:cNvSpPr>
            <a:spLocks noGrp="1"/>
          </p:cNvSpPr>
          <p:nvPr>
            <p:ph type="body" sz="quarter" idx="12"/>
          </p:nvPr>
        </p:nvSpPr>
        <p:spPr>
          <a:xfrm>
            <a:off x="4365103" y="1244907"/>
            <a:ext cx="3445065" cy="4770304"/>
          </a:xfrm>
        </p:spPr>
        <p:txBody>
          <a:bodyPr/>
          <a:lstStyle/>
          <a:p>
            <a:pPr lvl="0"/>
            <a:r>
              <a:rPr lang="en-US" dirty="0"/>
              <a:t>Click to edit Master text styles</a:t>
            </a:r>
          </a:p>
          <a:p>
            <a:pPr lvl="1"/>
            <a:r>
              <a:rPr lang="en-US" dirty="0"/>
              <a:t>Second level</a:t>
            </a:r>
          </a:p>
          <a:p>
            <a:pPr lvl="2"/>
            <a:r>
              <a:rPr lang="en-US" dirty="0"/>
              <a:t>Third level</a:t>
            </a:r>
          </a:p>
        </p:txBody>
      </p:sp>
      <p:sp>
        <p:nvSpPr>
          <p:cNvPr id="7" name="Text Placeholder 4"/>
          <p:cNvSpPr>
            <a:spLocks noGrp="1"/>
          </p:cNvSpPr>
          <p:nvPr>
            <p:ph type="body" sz="quarter" idx="13"/>
          </p:nvPr>
        </p:nvSpPr>
        <p:spPr>
          <a:xfrm>
            <a:off x="8061136" y="1244907"/>
            <a:ext cx="3445064" cy="4770304"/>
          </a:xfrm>
        </p:spPr>
        <p:txBody>
          <a:bodyPr/>
          <a:lstStyle/>
          <a:p>
            <a:pPr lvl="0"/>
            <a:r>
              <a:rPr lang="en-US" dirty="0"/>
              <a:t>Click to edit Master text styles</a:t>
            </a:r>
          </a:p>
          <a:p>
            <a:pPr lvl="1"/>
            <a:r>
              <a:rPr lang="en-US" dirty="0"/>
              <a:t>Second level</a:t>
            </a:r>
          </a:p>
          <a:p>
            <a:pPr lvl="2"/>
            <a:r>
              <a:rPr lang="en-US" dirty="0"/>
              <a:t>Third level</a:t>
            </a:r>
          </a:p>
        </p:txBody>
      </p:sp>
      <p:sp>
        <p:nvSpPr>
          <p:cNvPr id="4" name="Title 3"/>
          <p:cNvSpPr>
            <a:spLocks noGrp="1"/>
          </p:cNvSpPr>
          <p:nvPr>
            <p:ph type="title"/>
          </p:nvPr>
        </p:nvSpPr>
        <p:spPr>
          <a:xfrm>
            <a:off x="669072" y="284282"/>
            <a:ext cx="10837128" cy="862045"/>
          </a:xfrm>
        </p:spPr>
        <p:txBody>
          <a:bodyPr/>
          <a:lstStyle>
            <a:lvl1pPr>
              <a:defRPr>
                <a:latin typeface="Roboto" charset="0"/>
                <a:ea typeface="Roboto" charset="0"/>
                <a:cs typeface="Roboto" charset="0"/>
              </a:defRPr>
            </a:lvl1pPr>
          </a:lstStyle>
          <a:p>
            <a:r>
              <a:rPr lang="en-US"/>
              <a:t>Click to edit Master title style</a:t>
            </a:r>
          </a:p>
        </p:txBody>
      </p:sp>
      <p:sp>
        <p:nvSpPr>
          <p:cNvPr id="14"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5"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960065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charset="0"/>
                <a:ea typeface="Roboto" charset="0"/>
                <a:cs typeface="Roboto" charset="0"/>
              </a:defRPr>
            </a:lvl1pPr>
          </a:lstStyle>
          <a:p>
            <a:r>
              <a:rPr lang="en-US"/>
              <a:t>Click to edit Master title style</a:t>
            </a:r>
          </a:p>
        </p:txBody>
      </p:sp>
      <p:sp>
        <p:nvSpPr>
          <p:cNvPr id="5"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6"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695343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on top content bottom - for case study">
    <p:spTree>
      <p:nvGrpSpPr>
        <p:cNvPr id="1" name=""/>
        <p:cNvGrpSpPr/>
        <p:nvPr/>
      </p:nvGrpSpPr>
      <p:grpSpPr>
        <a:xfrm>
          <a:off x="0" y="0"/>
          <a:ext cx="0" cy="0"/>
          <a:chOff x="0" y="0"/>
          <a:chExt cx="0" cy="0"/>
        </a:xfrm>
      </p:grpSpPr>
      <p:sp>
        <p:nvSpPr>
          <p:cNvPr id="9" name="Rectangle 7"/>
          <p:cNvSpPr/>
          <p:nvPr userDrawn="1"/>
        </p:nvSpPr>
        <p:spPr>
          <a:xfrm>
            <a:off x="-11153" y="3201688"/>
            <a:ext cx="12208359" cy="3664938"/>
          </a:xfrm>
          <a:custGeom>
            <a:avLst/>
            <a:gdLst>
              <a:gd name="connsiteX0" fmla="*/ 0 w 12192000"/>
              <a:gd name="connsiteY0" fmla="*/ 0 h 2794000"/>
              <a:gd name="connsiteX1" fmla="*/ 12192000 w 12192000"/>
              <a:gd name="connsiteY1" fmla="*/ 0 h 2794000"/>
              <a:gd name="connsiteX2" fmla="*/ 12192000 w 12192000"/>
              <a:gd name="connsiteY2" fmla="*/ 2794000 h 2794000"/>
              <a:gd name="connsiteX3" fmla="*/ 0 w 12192000"/>
              <a:gd name="connsiteY3" fmla="*/ 2794000 h 2794000"/>
              <a:gd name="connsiteX4" fmla="*/ 0 w 12192000"/>
              <a:gd name="connsiteY4" fmla="*/ 0 h 2794000"/>
              <a:gd name="connsiteX0" fmla="*/ 0 w 12192000"/>
              <a:gd name="connsiteY0" fmla="*/ 0 h 2794000"/>
              <a:gd name="connsiteX1" fmla="*/ 12192000 w 12192000"/>
              <a:gd name="connsiteY1" fmla="*/ 0 h 2794000"/>
              <a:gd name="connsiteX2" fmla="*/ 12180848 w 12192000"/>
              <a:gd name="connsiteY2" fmla="*/ 2347951 h 2794000"/>
              <a:gd name="connsiteX3" fmla="*/ 0 w 12192000"/>
              <a:gd name="connsiteY3" fmla="*/ 2794000 h 2794000"/>
              <a:gd name="connsiteX4" fmla="*/ 0 w 12192000"/>
              <a:gd name="connsiteY4" fmla="*/ 0 h 2794000"/>
              <a:gd name="connsiteX0" fmla="*/ 0 w 12192000"/>
              <a:gd name="connsiteY0" fmla="*/ 0 h 2927814"/>
              <a:gd name="connsiteX1" fmla="*/ 12192000 w 12192000"/>
              <a:gd name="connsiteY1" fmla="*/ 0 h 2927814"/>
              <a:gd name="connsiteX2" fmla="*/ 12180848 w 12192000"/>
              <a:gd name="connsiteY2" fmla="*/ 2347951 h 2927814"/>
              <a:gd name="connsiteX3" fmla="*/ 11151 w 12192000"/>
              <a:gd name="connsiteY3" fmla="*/ 2927814 h 2927814"/>
              <a:gd name="connsiteX4" fmla="*/ 0 w 12192000"/>
              <a:gd name="connsiteY4" fmla="*/ 0 h 2927814"/>
              <a:gd name="connsiteX0" fmla="*/ 0 w 12192000"/>
              <a:gd name="connsiteY0" fmla="*/ 613317 h 3541131"/>
              <a:gd name="connsiteX1" fmla="*/ 12192000 w 12192000"/>
              <a:gd name="connsiteY1" fmla="*/ 0 h 3541131"/>
              <a:gd name="connsiteX2" fmla="*/ 12180848 w 12192000"/>
              <a:gd name="connsiteY2" fmla="*/ 2961268 h 3541131"/>
              <a:gd name="connsiteX3" fmla="*/ 11151 w 12192000"/>
              <a:gd name="connsiteY3" fmla="*/ 3541131 h 3541131"/>
              <a:gd name="connsiteX4" fmla="*/ 0 w 12192000"/>
              <a:gd name="connsiteY4" fmla="*/ 613317 h 3541131"/>
              <a:gd name="connsiteX0" fmla="*/ 0 w 12192000"/>
              <a:gd name="connsiteY0" fmla="*/ 613317 h 3552283"/>
              <a:gd name="connsiteX1" fmla="*/ 12192000 w 12192000"/>
              <a:gd name="connsiteY1" fmla="*/ 0 h 3552283"/>
              <a:gd name="connsiteX2" fmla="*/ 12180848 w 12192000"/>
              <a:gd name="connsiteY2" fmla="*/ 3552283 h 3552283"/>
              <a:gd name="connsiteX3" fmla="*/ 11151 w 12192000"/>
              <a:gd name="connsiteY3" fmla="*/ 3541131 h 3552283"/>
              <a:gd name="connsiteX4" fmla="*/ 0 w 12192000"/>
              <a:gd name="connsiteY4" fmla="*/ 613317 h 3552283"/>
              <a:gd name="connsiteX0" fmla="*/ 11152 w 12203152"/>
              <a:gd name="connsiteY0" fmla="*/ 613317 h 4210205"/>
              <a:gd name="connsiteX1" fmla="*/ 12203152 w 12203152"/>
              <a:gd name="connsiteY1" fmla="*/ 0 h 4210205"/>
              <a:gd name="connsiteX2" fmla="*/ 12192000 w 12203152"/>
              <a:gd name="connsiteY2" fmla="*/ 3552283 h 4210205"/>
              <a:gd name="connsiteX3" fmla="*/ 0 w 12203152"/>
              <a:gd name="connsiteY3" fmla="*/ 4210205 h 4210205"/>
              <a:gd name="connsiteX4" fmla="*/ 11152 w 12203152"/>
              <a:gd name="connsiteY4" fmla="*/ 613317 h 4210205"/>
              <a:gd name="connsiteX0" fmla="*/ 11152 w 12203152"/>
              <a:gd name="connsiteY0" fmla="*/ 613317 h 4221357"/>
              <a:gd name="connsiteX1" fmla="*/ 12203152 w 12203152"/>
              <a:gd name="connsiteY1" fmla="*/ 0 h 4221357"/>
              <a:gd name="connsiteX2" fmla="*/ 12180849 w 12203152"/>
              <a:gd name="connsiteY2" fmla="*/ 4221357 h 4221357"/>
              <a:gd name="connsiteX3" fmla="*/ 0 w 12203152"/>
              <a:gd name="connsiteY3" fmla="*/ 4210205 h 4221357"/>
              <a:gd name="connsiteX4" fmla="*/ 11152 w 12203152"/>
              <a:gd name="connsiteY4" fmla="*/ 613317 h 4221357"/>
              <a:gd name="connsiteX0" fmla="*/ 11152 w 12203152"/>
              <a:gd name="connsiteY0" fmla="*/ 613317 h 4232508"/>
              <a:gd name="connsiteX1" fmla="*/ 12203152 w 12203152"/>
              <a:gd name="connsiteY1" fmla="*/ 0 h 4232508"/>
              <a:gd name="connsiteX2" fmla="*/ 12192001 w 12203152"/>
              <a:gd name="connsiteY2" fmla="*/ 4232508 h 4232508"/>
              <a:gd name="connsiteX3" fmla="*/ 0 w 12203152"/>
              <a:gd name="connsiteY3" fmla="*/ 4210205 h 4232508"/>
              <a:gd name="connsiteX4" fmla="*/ 11152 w 12203152"/>
              <a:gd name="connsiteY4" fmla="*/ 613317 h 4232508"/>
              <a:gd name="connsiteX0" fmla="*/ 11152 w 12203152"/>
              <a:gd name="connsiteY0" fmla="*/ 1159727 h 4232508"/>
              <a:gd name="connsiteX1" fmla="*/ 12203152 w 12203152"/>
              <a:gd name="connsiteY1" fmla="*/ 0 h 4232508"/>
              <a:gd name="connsiteX2" fmla="*/ 12192001 w 12203152"/>
              <a:gd name="connsiteY2" fmla="*/ 4232508 h 4232508"/>
              <a:gd name="connsiteX3" fmla="*/ 0 w 12203152"/>
              <a:gd name="connsiteY3" fmla="*/ 4210205 h 4232508"/>
              <a:gd name="connsiteX4" fmla="*/ 11152 w 12203152"/>
              <a:gd name="connsiteY4" fmla="*/ 1159727 h 4232508"/>
              <a:gd name="connsiteX0" fmla="*/ 11152 w 12281211"/>
              <a:gd name="connsiteY0" fmla="*/ 579863 h 3652644"/>
              <a:gd name="connsiteX1" fmla="*/ 12281211 w 12281211"/>
              <a:gd name="connsiteY1" fmla="*/ 0 h 3652644"/>
              <a:gd name="connsiteX2" fmla="*/ 12192001 w 12281211"/>
              <a:gd name="connsiteY2" fmla="*/ 3652644 h 3652644"/>
              <a:gd name="connsiteX3" fmla="*/ 0 w 12281211"/>
              <a:gd name="connsiteY3" fmla="*/ 3630341 h 3652644"/>
              <a:gd name="connsiteX4" fmla="*/ 11152 w 12281211"/>
              <a:gd name="connsiteY4" fmla="*/ 579863 h 3652644"/>
              <a:gd name="connsiteX0" fmla="*/ 11152 w 12214304"/>
              <a:gd name="connsiteY0" fmla="*/ 557560 h 3630341"/>
              <a:gd name="connsiteX1" fmla="*/ 12214304 w 12214304"/>
              <a:gd name="connsiteY1" fmla="*/ 0 h 3630341"/>
              <a:gd name="connsiteX2" fmla="*/ 12192001 w 12214304"/>
              <a:gd name="connsiteY2" fmla="*/ 3630341 h 3630341"/>
              <a:gd name="connsiteX3" fmla="*/ 0 w 12214304"/>
              <a:gd name="connsiteY3" fmla="*/ 3608038 h 3630341"/>
              <a:gd name="connsiteX4" fmla="*/ 11152 w 12214304"/>
              <a:gd name="connsiteY4" fmla="*/ 557560 h 3630341"/>
              <a:gd name="connsiteX0" fmla="*/ 11152 w 12203153"/>
              <a:gd name="connsiteY0" fmla="*/ 591014 h 3663795"/>
              <a:gd name="connsiteX1" fmla="*/ 12203153 w 12203153"/>
              <a:gd name="connsiteY1" fmla="*/ 0 h 3663795"/>
              <a:gd name="connsiteX2" fmla="*/ 12192001 w 12203153"/>
              <a:gd name="connsiteY2" fmla="*/ 3663795 h 3663795"/>
              <a:gd name="connsiteX3" fmla="*/ 0 w 12203153"/>
              <a:gd name="connsiteY3" fmla="*/ 3641492 h 3663795"/>
              <a:gd name="connsiteX4" fmla="*/ 11152 w 12203153"/>
              <a:gd name="connsiteY4" fmla="*/ 591014 h 3663795"/>
              <a:gd name="connsiteX0" fmla="*/ 11152 w 12203153"/>
              <a:gd name="connsiteY0" fmla="*/ 591014 h 3663795"/>
              <a:gd name="connsiteX1" fmla="*/ 12203153 w 12203153"/>
              <a:gd name="connsiteY1" fmla="*/ 0 h 3663795"/>
              <a:gd name="connsiteX2" fmla="*/ 12192001 w 12203153"/>
              <a:gd name="connsiteY2" fmla="*/ 3663795 h 3663795"/>
              <a:gd name="connsiteX3" fmla="*/ 0 w 12203153"/>
              <a:gd name="connsiteY3" fmla="*/ 3649307 h 3663795"/>
              <a:gd name="connsiteX4" fmla="*/ 11152 w 12203153"/>
              <a:gd name="connsiteY4" fmla="*/ 591014 h 3663795"/>
              <a:gd name="connsiteX0" fmla="*/ 11152 w 12208359"/>
              <a:gd name="connsiteY0" fmla="*/ 591014 h 3663795"/>
              <a:gd name="connsiteX1" fmla="*/ 12203153 w 12208359"/>
              <a:gd name="connsiteY1" fmla="*/ 0 h 3663795"/>
              <a:gd name="connsiteX2" fmla="*/ 12207631 w 12208359"/>
              <a:gd name="connsiteY2" fmla="*/ 3663795 h 3663795"/>
              <a:gd name="connsiteX3" fmla="*/ 0 w 12208359"/>
              <a:gd name="connsiteY3" fmla="*/ 3649307 h 3663795"/>
              <a:gd name="connsiteX4" fmla="*/ 11152 w 12208359"/>
              <a:gd name="connsiteY4" fmla="*/ 591014 h 3663795"/>
              <a:gd name="connsiteX0" fmla="*/ 11152 w 12208359"/>
              <a:gd name="connsiteY0" fmla="*/ 591014 h 3664938"/>
              <a:gd name="connsiteX1" fmla="*/ 12203153 w 12208359"/>
              <a:gd name="connsiteY1" fmla="*/ 0 h 3664938"/>
              <a:gd name="connsiteX2" fmla="*/ 12207631 w 12208359"/>
              <a:gd name="connsiteY2" fmla="*/ 3663795 h 3664938"/>
              <a:gd name="connsiteX3" fmla="*/ 0 w 12208359"/>
              <a:gd name="connsiteY3" fmla="*/ 3664938 h 3664938"/>
              <a:gd name="connsiteX4" fmla="*/ 11152 w 12208359"/>
              <a:gd name="connsiteY4" fmla="*/ 591014 h 3664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8359" h="3664938">
                <a:moveTo>
                  <a:pt x="11152" y="591014"/>
                </a:moveTo>
                <a:lnTo>
                  <a:pt x="12203153" y="0"/>
                </a:lnTo>
                <a:cubicBezTo>
                  <a:pt x="12199436" y="782650"/>
                  <a:pt x="12211348" y="2881145"/>
                  <a:pt x="12207631" y="3663795"/>
                </a:cubicBezTo>
                <a:lnTo>
                  <a:pt x="0" y="3664938"/>
                </a:lnTo>
                <a:cubicBezTo>
                  <a:pt x="3717" y="2465975"/>
                  <a:pt x="7435" y="1789977"/>
                  <a:pt x="11152" y="591014"/>
                </a:cubicBezTo>
                <a:close/>
              </a:path>
            </a:pathLst>
          </a:custGeom>
          <a:solidFill>
            <a:srgbClr val="00B4A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9"/>
          <p:cNvSpPr>
            <a:spLocks noGrp="1"/>
          </p:cNvSpPr>
          <p:nvPr>
            <p:ph sz="quarter" idx="14"/>
          </p:nvPr>
        </p:nvSpPr>
        <p:spPr>
          <a:xfrm>
            <a:off x="1277444" y="4537541"/>
            <a:ext cx="10228755" cy="1682991"/>
          </a:xfrm>
        </p:spPr>
        <p:txBody>
          <a:bodyPr>
            <a:normAutofit/>
          </a:bodyPr>
          <a:lstStyle>
            <a:lvl1pPr>
              <a:buClrTx/>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Text Placeholder 2"/>
          <p:cNvSpPr>
            <a:spLocks noGrp="1"/>
          </p:cNvSpPr>
          <p:nvPr>
            <p:ph type="body" sz="quarter" idx="10" hasCustomPrompt="1"/>
          </p:nvPr>
        </p:nvSpPr>
        <p:spPr>
          <a:xfrm>
            <a:off x="9515539" y="187478"/>
            <a:ext cx="2525311" cy="1085850"/>
          </a:xfrm>
        </p:spPr>
        <p:txBody>
          <a:bodyPr>
            <a:normAutofit/>
          </a:bodyPr>
          <a:lstStyle>
            <a:lvl1pPr marL="0" indent="0" algn="r">
              <a:buNone/>
              <a:defRPr sz="1800" i="1" baseline="0">
                <a:solidFill>
                  <a:schemeClr val="bg1">
                    <a:lumMod val="85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background image to this page</a:t>
            </a:r>
          </a:p>
        </p:txBody>
      </p:sp>
      <p:sp>
        <p:nvSpPr>
          <p:cNvPr id="4" name="Title 3"/>
          <p:cNvSpPr>
            <a:spLocks noGrp="1"/>
          </p:cNvSpPr>
          <p:nvPr>
            <p:ph type="title"/>
          </p:nvPr>
        </p:nvSpPr>
        <p:spPr>
          <a:xfrm>
            <a:off x="669072" y="3770609"/>
            <a:ext cx="10837128" cy="766933"/>
          </a:xfrm>
        </p:spPr>
        <p:txBody>
          <a:bodyPr/>
          <a:lstStyle>
            <a:lvl1pPr>
              <a:defRPr>
                <a:solidFill>
                  <a:schemeClr val="bg1"/>
                </a:solidFill>
                <a:latin typeface="Roboto" charset="0"/>
                <a:ea typeface="Roboto" charset="0"/>
                <a:cs typeface="Roboto" charset="0"/>
              </a:defRPr>
            </a:lvl1pPr>
          </a:lstStyle>
          <a:p>
            <a:r>
              <a:rPr lang="en-US"/>
              <a:t>Click to edit Master title style</a:t>
            </a:r>
          </a:p>
        </p:txBody>
      </p:sp>
      <p:sp>
        <p:nvSpPr>
          <p:cNvPr id="10"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1"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Tree>
    <p:extLst>
      <p:ext uri="{BB962C8B-B14F-4D97-AF65-F5344CB8AC3E}">
        <p14:creationId xmlns:p14="http://schemas.microsoft.com/office/powerpoint/2010/main" val="1520073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left hand side with picture on right">
    <p:spTree>
      <p:nvGrpSpPr>
        <p:cNvPr id="1" name=""/>
        <p:cNvGrpSpPr/>
        <p:nvPr/>
      </p:nvGrpSpPr>
      <p:grpSpPr>
        <a:xfrm>
          <a:off x="0" y="0"/>
          <a:ext cx="0" cy="0"/>
          <a:chOff x="0" y="0"/>
          <a:chExt cx="0" cy="0"/>
        </a:xfrm>
      </p:grpSpPr>
      <p:sp>
        <p:nvSpPr>
          <p:cNvPr id="10" name="Content Placeholder 5"/>
          <p:cNvSpPr>
            <a:spLocks noGrp="1"/>
          </p:cNvSpPr>
          <p:nvPr>
            <p:ph sz="quarter" idx="12"/>
          </p:nvPr>
        </p:nvSpPr>
        <p:spPr>
          <a:xfrm>
            <a:off x="669072" y="1565031"/>
            <a:ext cx="5232400" cy="4494246"/>
          </a:xfrm>
        </p:spPr>
        <p:txBody>
          <a:body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p:txBody>
          <a:bodyPr/>
          <a:lstStyle>
            <a:lvl1pPr>
              <a:defRPr>
                <a:latin typeface="Roboto" charset="0"/>
                <a:ea typeface="Roboto" charset="0"/>
                <a:cs typeface="Roboto" charset="0"/>
              </a:defRPr>
            </a:lvl1pPr>
          </a:lstStyle>
          <a:p>
            <a:r>
              <a:rPr lang="en-US"/>
              <a:t>Click to edit Master title style</a:t>
            </a:r>
          </a:p>
        </p:txBody>
      </p:sp>
      <p:sp>
        <p:nvSpPr>
          <p:cNvPr id="6"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7"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742623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column">
    <p:spTree>
      <p:nvGrpSpPr>
        <p:cNvPr id="1" name=""/>
        <p:cNvGrpSpPr/>
        <p:nvPr/>
      </p:nvGrpSpPr>
      <p:grpSpPr>
        <a:xfrm>
          <a:off x="0" y="0"/>
          <a:ext cx="0" cy="0"/>
          <a:chOff x="0" y="0"/>
          <a:chExt cx="0" cy="0"/>
        </a:xfrm>
      </p:grpSpPr>
      <p:sp>
        <p:nvSpPr>
          <p:cNvPr id="4" name="Content Placeholder 5"/>
          <p:cNvSpPr>
            <a:spLocks noGrp="1"/>
          </p:cNvSpPr>
          <p:nvPr>
            <p:ph sz="quarter" idx="12"/>
          </p:nvPr>
        </p:nvSpPr>
        <p:spPr>
          <a:xfrm>
            <a:off x="6273800" y="1567835"/>
            <a:ext cx="5232400" cy="4523154"/>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p:txBody>
      </p:sp>
      <p:sp>
        <p:nvSpPr>
          <p:cNvPr id="6" name="Title 5"/>
          <p:cNvSpPr>
            <a:spLocks noGrp="1"/>
          </p:cNvSpPr>
          <p:nvPr>
            <p:ph type="title"/>
          </p:nvPr>
        </p:nvSpPr>
        <p:spPr/>
        <p:txBody>
          <a:bodyPr/>
          <a:lstStyle>
            <a:lvl1pPr>
              <a:defRPr>
                <a:latin typeface="Roboto" charset="0"/>
                <a:ea typeface="Roboto" charset="0"/>
                <a:cs typeface="Roboto" charset="0"/>
              </a:defRPr>
            </a:lvl1pPr>
          </a:lstStyle>
          <a:p>
            <a:r>
              <a:rPr lang="en-US"/>
              <a:t>Click to edit Master title style</a:t>
            </a:r>
          </a:p>
        </p:txBody>
      </p:sp>
      <p:sp>
        <p:nvSpPr>
          <p:cNvPr id="9"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0"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73977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9"/>
          <p:cNvSpPr txBox="1">
            <a:spLocks/>
          </p:cNvSpPr>
          <p:nvPr userDrawn="1"/>
        </p:nvSpPr>
        <p:spPr>
          <a:xfrm>
            <a:off x="838200" y="6011344"/>
            <a:ext cx="4051041" cy="407302"/>
          </a:xfrm>
          <a:prstGeom prst="rect">
            <a:avLst/>
          </a:prstGeom>
        </p:spPr>
        <p:txBody>
          <a:bodyPr>
            <a:normAutofit/>
          </a:bodyPr>
          <a:lstStyle>
            <a:lvl1pPr marL="0" indent="0" algn="l" defTabSz="914400" rtl="0" eaLnBrk="1" latinLnBrk="0" hangingPunct="1">
              <a:lnSpc>
                <a:spcPct val="90000"/>
              </a:lnSpc>
              <a:spcBef>
                <a:spcPts val="1000"/>
              </a:spcBef>
              <a:buClr>
                <a:srgbClr val="00AB9F"/>
              </a:buClr>
              <a:buFont typeface="Arial"/>
              <a:buNone/>
              <a:defRPr sz="1800" b="0" i="0" kern="1200">
                <a:solidFill>
                  <a:schemeClr val="bg1"/>
                </a:solidFill>
                <a:latin typeface="Proxima Nova" charset="0"/>
                <a:ea typeface="Proxima Nova" charset="0"/>
                <a:cs typeface="Proxima Nova" charset="0"/>
              </a:defRPr>
            </a:lvl1pPr>
            <a:lvl2pPr marL="457200" indent="0" algn="l" defTabSz="914400" rtl="0" eaLnBrk="1" latinLnBrk="0" hangingPunct="1">
              <a:lnSpc>
                <a:spcPct val="90000"/>
              </a:lnSpc>
              <a:spcBef>
                <a:spcPts val="500"/>
              </a:spcBef>
              <a:buClr>
                <a:srgbClr val="00AB9F"/>
              </a:buClr>
              <a:buFont typeface="Arial"/>
              <a:buNone/>
              <a:defRPr sz="2000" b="1" i="0" kern="1200">
                <a:solidFill>
                  <a:schemeClr val="bg1"/>
                </a:solidFill>
                <a:latin typeface="Proxima Nova Semibold" charset="0"/>
                <a:ea typeface="Proxima Nova Semibold" charset="0"/>
                <a:cs typeface="Proxima Nova Semibold" charset="0"/>
              </a:defRPr>
            </a:lvl2pPr>
            <a:lvl3pPr marL="914400" indent="0" algn="l" defTabSz="914400" rtl="0" eaLnBrk="1" latinLnBrk="0" hangingPunct="1">
              <a:lnSpc>
                <a:spcPct val="90000"/>
              </a:lnSpc>
              <a:spcBef>
                <a:spcPts val="500"/>
              </a:spcBef>
              <a:buFont typeface="Arial"/>
              <a:buNone/>
              <a:defRPr sz="1800" b="1" i="0" kern="1200">
                <a:solidFill>
                  <a:schemeClr val="bg1"/>
                </a:solidFill>
                <a:latin typeface="Proxima Nova Semibold" charset="0"/>
                <a:ea typeface="Proxima Nova Semibold" charset="0"/>
                <a:cs typeface="Proxima Nova Semibold" charset="0"/>
              </a:defRPr>
            </a:lvl3pPr>
            <a:lvl4pPr marL="13716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4pPr>
            <a:lvl5pPr marL="18288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fld id="{A752F082-D889-1F4C-AEBE-D69F787103CE}" type="datetime2">
              <a:rPr lang="en-US" smtClean="0"/>
              <a:pPr/>
              <a:t>Monday, June 26, 2017</a:t>
            </a:fld>
            <a:endParaRPr lang="en-US" dirty="0"/>
          </a:p>
        </p:txBody>
      </p:sp>
      <p:sp>
        <p:nvSpPr>
          <p:cNvPr id="5" name="Text Placeholder 4"/>
          <p:cNvSpPr>
            <a:spLocks noGrp="1"/>
          </p:cNvSpPr>
          <p:nvPr>
            <p:ph type="body" sz="quarter" idx="11" hasCustomPrompt="1"/>
          </p:nvPr>
        </p:nvSpPr>
        <p:spPr>
          <a:xfrm>
            <a:off x="6468533" y="2854359"/>
            <a:ext cx="5017450" cy="2425732"/>
          </a:xfrm>
        </p:spPr>
        <p:txBody>
          <a:bodyPr>
            <a:normAutofit/>
          </a:bodyPr>
          <a:lstStyle>
            <a:lvl1pPr marL="0" indent="0" algn="l">
              <a:buFontTx/>
              <a:buNone/>
              <a:defRPr sz="4400" b="1" i="0">
                <a:solidFill>
                  <a:schemeClr val="bg1"/>
                </a:solidFill>
                <a:latin typeface="Roboto" charset="0"/>
                <a:ea typeface="Roboto" charset="0"/>
                <a:cs typeface="Roboto" charset="0"/>
              </a:defRPr>
            </a:lvl1pPr>
            <a:lvl2pPr marL="457200" indent="0" algn="l">
              <a:buFontTx/>
              <a:buNone/>
              <a:defRPr sz="4800" b="1" i="0">
                <a:solidFill>
                  <a:schemeClr val="bg1"/>
                </a:solidFill>
                <a:latin typeface="Geogrotesque SemiBold" charset="0"/>
                <a:ea typeface="Geogrotesque SemiBold" charset="0"/>
                <a:cs typeface="Geogrotesque SemiBold" charset="0"/>
              </a:defRPr>
            </a:lvl2pPr>
          </a:lstStyle>
          <a:p>
            <a:pPr lvl="0"/>
            <a:r>
              <a:rPr lang="en-US" dirty="0"/>
              <a:t>Title</a:t>
            </a:r>
          </a:p>
        </p:txBody>
      </p:sp>
      <p:sp>
        <p:nvSpPr>
          <p:cNvPr id="20" name="Text Placeholder 19"/>
          <p:cNvSpPr>
            <a:spLocks noGrp="1"/>
          </p:cNvSpPr>
          <p:nvPr>
            <p:ph type="body" sz="quarter" idx="13" hasCustomPrompt="1"/>
          </p:nvPr>
        </p:nvSpPr>
        <p:spPr>
          <a:xfrm>
            <a:off x="838200" y="5551486"/>
            <a:ext cx="4051041" cy="471315"/>
          </a:xfrm>
        </p:spPr>
        <p:txBody>
          <a:bodyPr anchor="b">
            <a:normAutofit/>
          </a:bodyPr>
          <a:lstStyle>
            <a:lvl1pPr marL="0" indent="0">
              <a:buNone/>
              <a:defRPr sz="1800" b="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Prepared by Author Name</a:t>
            </a:r>
          </a:p>
        </p:txBody>
      </p:sp>
      <p:sp>
        <p:nvSpPr>
          <p:cNvPr id="3" name="Footer Placeholder 2"/>
          <p:cNvSpPr>
            <a:spLocks noGrp="1"/>
          </p:cNvSpPr>
          <p:nvPr>
            <p:ph type="ftr" sz="quarter" idx="15"/>
          </p:nvPr>
        </p:nvSpPr>
        <p:spPr>
          <a:xfrm>
            <a:off x="8113853" y="5967852"/>
            <a:ext cx="3224514" cy="365125"/>
          </a:xfrm>
        </p:spPr>
        <p:txBody>
          <a:bodyPr/>
          <a:lstStyle>
            <a:lvl1pPr algn="r">
              <a:defRPr sz="1800">
                <a:solidFill>
                  <a:schemeClr val="bg1"/>
                </a:solidFill>
                <a:latin typeface="Roboto" charset="0"/>
                <a:ea typeface="Roboto" charset="0"/>
                <a:cs typeface="Roboto" charset="0"/>
              </a:defRPr>
            </a:lvl1pPr>
          </a:lstStyle>
          <a:p>
            <a:r>
              <a:rPr lang="en-US" i="1"/>
              <a:t>Scality Confidential</a:t>
            </a:r>
            <a:endParaRPr lang="en-US" i="1" dirty="0"/>
          </a:p>
        </p:txBody>
      </p:sp>
      <p:sp>
        <p:nvSpPr>
          <p:cNvPr id="9" name="Rectangle 13"/>
          <p:cNvSpPr/>
          <p:nvPr userDrawn="1"/>
        </p:nvSpPr>
        <p:spPr>
          <a:xfrm>
            <a:off x="0" y="0"/>
            <a:ext cx="12192000" cy="1933563"/>
          </a:xfrm>
          <a:custGeom>
            <a:avLst/>
            <a:gdLst>
              <a:gd name="connsiteX0" fmla="*/ 0 w 12192000"/>
              <a:gd name="connsiteY0" fmla="*/ 0 h 1831963"/>
              <a:gd name="connsiteX1" fmla="*/ 12192000 w 12192000"/>
              <a:gd name="connsiteY1" fmla="*/ 0 h 1831963"/>
              <a:gd name="connsiteX2" fmla="*/ 12192000 w 12192000"/>
              <a:gd name="connsiteY2" fmla="*/ 1831963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92000 w 12192000"/>
              <a:gd name="connsiteY2" fmla="*/ 847224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933563"/>
              <a:gd name="connsiteX1" fmla="*/ 12192000 w 12192000"/>
              <a:gd name="connsiteY1" fmla="*/ 0 h 1933563"/>
              <a:gd name="connsiteX2" fmla="*/ 12184184 w 12192000"/>
              <a:gd name="connsiteY2" fmla="*/ 1230178 h 1933563"/>
              <a:gd name="connsiteX3" fmla="*/ 0 w 12192000"/>
              <a:gd name="connsiteY3" fmla="*/ 1933563 h 1933563"/>
              <a:gd name="connsiteX4" fmla="*/ 0 w 12192000"/>
              <a:gd name="connsiteY4" fmla="*/ 0 h 193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933563">
                <a:moveTo>
                  <a:pt x="0" y="0"/>
                </a:moveTo>
                <a:lnTo>
                  <a:pt x="12192000" y="0"/>
                </a:lnTo>
                <a:cubicBezTo>
                  <a:pt x="12189395" y="410059"/>
                  <a:pt x="12186789" y="820119"/>
                  <a:pt x="12184184" y="1230178"/>
                </a:cubicBezTo>
                <a:lnTo>
                  <a:pt x="0" y="19335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4266" y="514094"/>
            <a:ext cx="3313671" cy="905374"/>
          </a:xfrm>
          <a:prstGeom prst="rect">
            <a:avLst/>
          </a:prstGeom>
        </p:spPr>
      </p:pic>
      <p:sp>
        <p:nvSpPr>
          <p:cNvPr id="13" name="Title 3"/>
          <p:cNvSpPr txBox="1">
            <a:spLocks/>
          </p:cNvSpPr>
          <p:nvPr userDrawn="1"/>
        </p:nvSpPr>
        <p:spPr>
          <a:xfrm>
            <a:off x="6285054" y="2189331"/>
            <a:ext cx="5304312" cy="4779359"/>
          </a:xfrm>
          <a:custGeom>
            <a:avLst/>
            <a:gdLst>
              <a:gd name="connsiteX0" fmla="*/ 0 w 4300152"/>
              <a:gd name="connsiteY0" fmla="*/ 0 h 3268320"/>
              <a:gd name="connsiteX1" fmla="*/ 4300152 w 4300152"/>
              <a:gd name="connsiteY1" fmla="*/ 0 h 3268320"/>
              <a:gd name="connsiteX2" fmla="*/ 4300152 w 4300152"/>
              <a:gd name="connsiteY2" fmla="*/ 3268320 h 3268320"/>
              <a:gd name="connsiteX3" fmla="*/ 0 w 4300152"/>
              <a:gd name="connsiteY3" fmla="*/ 3268320 h 3268320"/>
              <a:gd name="connsiteX4" fmla="*/ 0 w 4300152"/>
              <a:gd name="connsiteY4" fmla="*/ 0 h 3268320"/>
              <a:gd name="connsiteX0" fmla="*/ 0 w 4300152"/>
              <a:gd name="connsiteY0" fmla="*/ 156117 h 3424437"/>
              <a:gd name="connsiteX1" fmla="*/ 4300152 w 4300152"/>
              <a:gd name="connsiteY1" fmla="*/ 0 h 3424437"/>
              <a:gd name="connsiteX2" fmla="*/ 4300152 w 4300152"/>
              <a:gd name="connsiteY2" fmla="*/ 3424437 h 3424437"/>
              <a:gd name="connsiteX3" fmla="*/ 0 w 4300152"/>
              <a:gd name="connsiteY3" fmla="*/ 3424437 h 3424437"/>
              <a:gd name="connsiteX4" fmla="*/ 0 w 4300152"/>
              <a:gd name="connsiteY4" fmla="*/ 156117 h 3424437"/>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3424437 h 4227325"/>
              <a:gd name="connsiteX4" fmla="*/ 0 w 4300152"/>
              <a:gd name="connsiteY4" fmla="*/ 156117 h 4227325"/>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4205022 h 4227325"/>
              <a:gd name="connsiteX4" fmla="*/ 0 w 4300152"/>
              <a:gd name="connsiteY4" fmla="*/ 156117 h 4227325"/>
              <a:gd name="connsiteX0" fmla="*/ 0 w 4313404"/>
              <a:gd name="connsiteY0" fmla="*/ 222378 h 4293586"/>
              <a:gd name="connsiteX1" fmla="*/ 4313404 w 4313404"/>
              <a:gd name="connsiteY1" fmla="*/ 0 h 4293586"/>
              <a:gd name="connsiteX2" fmla="*/ 4300152 w 4313404"/>
              <a:gd name="connsiteY2" fmla="*/ 4293586 h 4293586"/>
              <a:gd name="connsiteX3" fmla="*/ 0 w 4313404"/>
              <a:gd name="connsiteY3" fmla="*/ 4271283 h 4293586"/>
              <a:gd name="connsiteX4" fmla="*/ 0 w 4313404"/>
              <a:gd name="connsiteY4" fmla="*/ 222378 h 4293586"/>
              <a:gd name="connsiteX0" fmla="*/ 0 w 4313404"/>
              <a:gd name="connsiteY0" fmla="*/ 316403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316403 h 4387611"/>
              <a:gd name="connsiteX0" fmla="*/ 0 w 4313404"/>
              <a:gd name="connsiteY0" fmla="*/ 221790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221790 h 4387611"/>
              <a:gd name="connsiteX0" fmla="*/ 0 w 4320277"/>
              <a:gd name="connsiteY0" fmla="*/ 300634 h 4466455"/>
              <a:gd name="connsiteX1" fmla="*/ 4320277 w 4320277"/>
              <a:gd name="connsiteY1" fmla="*/ 0 h 4466455"/>
              <a:gd name="connsiteX2" fmla="*/ 4300152 w 4320277"/>
              <a:gd name="connsiteY2" fmla="*/ 4466455 h 4466455"/>
              <a:gd name="connsiteX3" fmla="*/ 0 w 4320277"/>
              <a:gd name="connsiteY3" fmla="*/ 4444152 h 4466455"/>
              <a:gd name="connsiteX4" fmla="*/ 0 w 4320277"/>
              <a:gd name="connsiteY4" fmla="*/ 300634 h 4466455"/>
              <a:gd name="connsiteX0" fmla="*/ 0 w 4301372"/>
              <a:gd name="connsiteY0" fmla="*/ 308518 h 4474339"/>
              <a:gd name="connsiteX1" fmla="*/ 4299655 w 4301372"/>
              <a:gd name="connsiteY1" fmla="*/ 0 h 4474339"/>
              <a:gd name="connsiteX2" fmla="*/ 4300152 w 4301372"/>
              <a:gd name="connsiteY2" fmla="*/ 4474339 h 4474339"/>
              <a:gd name="connsiteX3" fmla="*/ 0 w 4301372"/>
              <a:gd name="connsiteY3" fmla="*/ 4452036 h 4474339"/>
              <a:gd name="connsiteX4" fmla="*/ 0 w 4301372"/>
              <a:gd name="connsiteY4" fmla="*/ 308518 h 4474339"/>
              <a:gd name="connsiteX0" fmla="*/ 0 w 4306529"/>
              <a:gd name="connsiteY0" fmla="*/ 292749 h 4458570"/>
              <a:gd name="connsiteX1" fmla="*/ 4306529 w 4306529"/>
              <a:gd name="connsiteY1" fmla="*/ 0 h 4458570"/>
              <a:gd name="connsiteX2" fmla="*/ 4300152 w 4306529"/>
              <a:gd name="connsiteY2" fmla="*/ 4458570 h 4458570"/>
              <a:gd name="connsiteX3" fmla="*/ 0 w 4306529"/>
              <a:gd name="connsiteY3" fmla="*/ 4436267 h 4458570"/>
              <a:gd name="connsiteX4" fmla="*/ 0 w 4306529"/>
              <a:gd name="connsiteY4" fmla="*/ 292749 h 4458570"/>
              <a:gd name="connsiteX0" fmla="*/ 0 w 4313403"/>
              <a:gd name="connsiteY0" fmla="*/ 308518 h 4474339"/>
              <a:gd name="connsiteX1" fmla="*/ 4313403 w 4313403"/>
              <a:gd name="connsiteY1" fmla="*/ 0 h 4474339"/>
              <a:gd name="connsiteX2" fmla="*/ 4300152 w 4313403"/>
              <a:gd name="connsiteY2" fmla="*/ 4474339 h 4474339"/>
              <a:gd name="connsiteX3" fmla="*/ 0 w 4313403"/>
              <a:gd name="connsiteY3" fmla="*/ 4452036 h 4474339"/>
              <a:gd name="connsiteX4" fmla="*/ 0 w 4313403"/>
              <a:gd name="connsiteY4" fmla="*/ 308518 h 4474339"/>
              <a:gd name="connsiteX0" fmla="*/ 0 w 4301372"/>
              <a:gd name="connsiteY0" fmla="*/ 300634 h 4466455"/>
              <a:gd name="connsiteX1" fmla="*/ 4299654 w 4301372"/>
              <a:gd name="connsiteY1" fmla="*/ 0 h 4466455"/>
              <a:gd name="connsiteX2" fmla="*/ 4300152 w 4301372"/>
              <a:gd name="connsiteY2" fmla="*/ 4466455 h 4466455"/>
              <a:gd name="connsiteX3" fmla="*/ 0 w 4301372"/>
              <a:gd name="connsiteY3" fmla="*/ 4444152 h 4466455"/>
              <a:gd name="connsiteX4" fmla="*/ 0 w 4301372"/>
              <a:gd name="connsiteY4" fmla="*/ 300634 h 4466455"/>
              <a:gd name="connsiteX0" fmla="*/ 0 w 4306528"/>
              <a:gd name="connsiteY0" fmla="*/ 284865 h 4450686"/>
              <a:gd name="connsiteX1" fmla="*/ 4306528 w 4306528"/>
              <a:gd name="connsiteY1" fmla="*/ 0 h 4450686"/>
              <a:gd name="connsiteX2" fmla="*/ 4300152 w 4306528"/>
              <a:gd name="connsiteY2" fmla="*/ 4450686 h 4450686"/>
              <a:gd name="connsiteX3" fmla="*/ 0 w 4306528"/>
              <a:gd name="connsiteY3" fmla="*/ 4428383 h 4450686"/>
              <a:gd name="connsiteX4" fmla="*/ 0 w 4306528"/>
              <a:gd name="connsiteY4" fmla="*/ 284865 h 445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528" h="4450686">
                <a:moveTo>
                  <a:pt x="0" y="284865"/>
                </a:moveTo>
                <a:cubicBezTo>
                  <a:pt x="1437801" y="210935"/>
                  <a:pt x="2868727" y="73930"/>
                  <a:pt x="4306528" y="0"/>
                </a:cubicBezTo>
                <a:cubicBezTo>
                  <a:pt x="4302111" y="1431195"/>
                  <a:pt x="4304569" y="3019491"/>
                  <a:pt x="4300152" y="4450686"/>
                </a:cubicBezTo>
                <a:lnTo>
                  <a:pt x="0" y="4428383"/>
                </a:lnTo>
                <a:lnTo>
                  <a:pt x="0" y="284865"/>
                </a:lnTo>
                <a:close/>
              </a:path>
            </a:pathLst>
          </a:custGeom>
          <a:ln w="38100">
            <a:solidFill>
              <a:schemeClr val="bg1"/>
            </a:solidFill>
          </a:ln>
        </p:spPr>
        <p:txBody>
          <a:bodyPr vert="horz" lIns="91440" tIns="731520" rIns="91440" bIns="45720" rtlCol="0" anchor="t" anchorCtr="1">
            <a:normAutofit/>
          </a:bodyPr>
          <a:lstStyle>
            <a:lvl1pPr algn="l" defTabSz="914400" rtl="0" eaLnBrk="1" latinLnBrk="0" hangingPunct="1">
              <a:lnSpc>
                <a:spcPct val="90000"/>
              </a:lnSpc>
              <a:spcBef>
                <a:spcPct val="0"/>
              </a:spcBef>
              <a:buNone/>
              <a:defRPr sz="4000" b="1" i="0" kern="1200">
                <a:solidFill>
                  <a:schemeClr val="bg1"/>
                </a:solidFill>
                <a:latin typeface="Geogrotesque SemiBold" charset="0"/>
                <a:ea typeface="Geogrotesque SemiBold" charset="0"/>
                <a:cs typeface="Geogrotesque SemiBold" charset="0"/>
              </a:defRPr>
            </a:lvl1pPr>
          </a:lstStyle>
          <a:p>
            <a:endParaRPr lang="en-US" sz="2800" b="0" i="1" dirty="0">
              <a:latin typeface="Geogrotesque" charset="0"/>
              <a:ea typeface="Geogrotesque" charset="0"/>
              <a:cs typeface="Geogrotesque" charset="0"/>
            </a:endParaRPr>
          </a:p>
        </p:txBody>
      </p:sp>
    </p:spTree>
    <p:extLst>
      <p:ext uri="{BB962C8B-B14F-4D97-AF65-F5344CB8AC3E}">
        <p14:creationId xmlns:p14="http://schemas.microsoft.com/office/powerpoint/2010/main" val="92007936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except footer">
    <p:spTree>
      <p:nvGrpSpPr>
        <p:cNvPr id="1" name=""/>
        <p:cNvGrpSpPr/>
        <p:nvPr/>
      </p:nvGrpSpPr>
      <p:grpSpPr>
        <a:xfrm>
          <a:off x="0" y="0"/>
          <a:ext cx="0" cy="0"/>
          <a:chOff x="0" y="0"/>
          <a:chExt cx="0" cy="0"/>
        </a:xfrm>
      </p:grpSpPr>
      <p:sp>
        <p:nvSpPr>
          <p:cNvPr id="4"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7"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090293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entire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866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Page - (Thank You &amp; San Francisco addres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90985" y="4651129"/>
            <a:ext cx="1878226" cy="513176"/>
          </a:xfrm>
          <a:prstGeom prst="rect">
            <a:avLst/>
          </a:prstGeom>
        </p:spPr>
      </p:pic>
      <p:sp>
        <p:nvSpPr>
          <p:cNvPr id="5" name="Rectangle 4"/>
          <p:cNvSpPr/>
          <p:nvPr userDrawn="1"/>
        </p:nvSpPr>
        <p:spPr>
          <a:xfrm>
            <a:off x="593124" y="5615413"/>
            <a:ext cx="11005752" cy="523220"/>
          </a:xfrm>
          <a:prstGeom prst="rect">
            <a:avLst/>
          </a:prstGeom>
        </p:spPr>
        <p:txBody>
          <a:bodyPr wrap="square">
            <a:spAutoFit/>
          </a:bodyPr>
          <a:lstStyle/>
          <a:p>
            <a:pPr algn="ctr"/>
            <a:r>
              <a:rPr lang="it-IT" sz="1400" b="0" i="0" dirty="0">
                <a:solidFill>
                  <a:srgbClr val="666666"/>
                </a:solidFill>
                <a:effectLst/>
                <a:latin typeface="Proxima Nova" charset="0"/>
                <a:ea typeface="Proxima Nova" charset="0"/>
                <a:cs typeface="Proxima Nova" charset="0"/>
              </a:rPr>
              <a:t>77 </a:t>
            </a:r>
            <a:r>
              <a:rPr lang="it-IT" sz="1400" b="0" i="0" dirty="0" err="1">
                <a:solidFill>
                  <a:srgbClr val="666666"/>
                </a:solidFill>
                <a:effectLst/>
                <a:latin typeface="Proxima Nova" charset="0"/>
                <a:ea typeface="Proxima Nova" charset="0"/>
                <a:cs typeface="Proxima Nova" charset="0"/>
              </a:rPr>
              <a:t>Geary</a:t>
            </a:r>
            <a:r>
              <a:rPr lang="it-IT" sz="1400" b="0" i="0" dirty="0">
                <a:solidFill>
                  <a:srgbClr val="666666"/>
                </a:solidFill>
                <a:effectLst/>
                <a:latin typeface="Proxima Nova" charset="0"/>
                <a:ea typeface="Proxima Nova" charset="0"/>
                <a:cs typeface="Proxima Nova" charset="0"/>
              </a:rPr>
              <a:t>, </a:t>
            </a:r>
            <a:r>
              <a:rPr lang="it-IT" sz="1400" b="0" i="0" dirty="0" err="1">
                <a:solidFill>
                  <a:srgbClr val="666666"/>
                </a:solidFill>
                <a:effectLst/>
                <a:latin typeface="Proxima Nova" charset="0"/>
                <a:ea typeface="Proxima Nova" charset="0"/>
                <a:cs typeface="Proxima Nova" charset="0"/>
              </a:rPr>
              <a:t>Fifth</a:t>
            </a:r>
            <a:r>
              <a:rPr lang="it-IT" sz="1400" b="0" i="0" dirty="0">
                <a:solidFill>
                  <a:srgbClr val="666666"/>
                </a:solidFill>
                <a:effectLst/>
                <a:latin typeface="Proxima Nova" charset="0"/>
                <a:ea typeface="Proxima Nova" charset="0"/>
                <a:cs typeface="Proxima Nova" charset="0"/>
              </a:rPr>
              <a:t> </a:t>
            </a:r>
            <a:r>
              <a:rPr lang="it-IT" sz="1400" b="0" i="0" dirty="0" err="1">
                <a:solidFill>
                  <a:srgbClr val="666666"/>
                </a:solidFill>
                <a:effectLst/>
                <a:latin typeface="Proxima Nova" charset="0"/>
                <a:ea typeface="Proxima Nova" charset="0"/>
                <a:cs typeface="Proxima Nova" charset="0"/>
              </a:rPr>
              <a:t>Floor</a:t>
            </a:r>
            <a:r>
              <a:rPr lang="it-IT" sz="1400" b="0" i="0" dirty="0">
                <a:solidFill>
                  <a:srgbClr val="666666"/>
                </a:solidFill>
                <a:effectLst/>
                <a:latin typeface="Proxima Nova" charset="0"/>
                <a:ea typeface="Proxima Nova" charset="0"/>
                <a:cs typeface="Proxima Nova" charset="0"/>
              </a:rPr>
              <a:t>, San Francisco, CA 94108, USA</a:t>
            </a:r>
          </a:p>
          <a:p>
            <a:pPr algn="ctr"/>
            <a:r>
              <a:rPr lang="it-IT" sz="1400" b="0" i="0" dirty="0">
                <a:solidFill>
                  <a:srgbClr val="666666"/>
                </a:solidFill>
                <a:effectLst/>
                <a:latin typeface="Proxima Nova" charset="0"/>
                <a:ea typeface="Proxima Nova" charset="0"/>
                <a:cs typeface="Proxima Nova" charset="0"/>
              </a:rPr>
              <a:t>Email: </a:t>
            </a:r>
            <a:r>
              <a:rPr lang="it-IT" sz="1400" b="0" i="0" u="none" strike="noStrike" dirty="0">
                <a:solidFill>
                  <a:srgbClr val="00B2A9"/>
                </a:solidFill>
                <a:effectLst/>
                <a:latin typeface="Proxima Nova" charset="0"/>
                <a:ea typeface="Proxima Nova" charset="0"/>
                <a:cs typeface="Proxima Nova" charset="0"/>
                <a:hlinkClick r:id="rId3"/>
              </a:rPr>
              <a:t>sales.us@scality.com</a:t>
            </a:r>
            <a:r>
              <a:rPr lang="it-IT" sz="1400" b="0" i="0" u="none" strike="noStrike" dirty="0">
                <a:solidFill>
                  <a:srgbClr val="00B2A9"/>
                </a:solidFill>
                <a:effectLst/>
                <a:latin typeface="Proxima Nova" charset="0"/>
                <a:ea typeface="Proxima Nova" charset="0"/>
                <a:cs typeface="Proxima Nova" charset="0"/>
              </a:rPr>
              <a:t>  |  </a:t>
            </a:r>
            <a:r>
              <a:rPr lang="it-IT" sz="1400" b="0" i="0" dirty="0">
                <a:solidFill>
                  <a:srgbClr val="666666"/>
                </a:solidFill>
                <a:effectLst/>
                <a:latin typeface="Proxima Nova" charset="0"/>
                <a:ea typeface="Proxima Nova" charset="0"/>
                <a:cs typeface="Proxima Nova" charset="0"/>
              </a:rPr>
              <a:t>Telephone: </a:t>
            </a:r>
            <a:r>
              <a:rPr lang="it-IT" sz="1400" b="0" i="0" u="none" strike="noStrike" dirty="0">
                <a:solidFill>
                  <a:srgbClr val="00B2A9"/>
                </a:solidFill>
                <a:effectLst/>
                <a:latin typeface="Proxima Nova" charset="0"/>
                <a:ea typeface="Proxima Nova" charset="0"/>
                <a:cs typeface="Proxima Nova" charset="0"/>
                <a:hlinkClick r:id="rId4" action="ppaction://hlinkfile"/>
              </a:rPr>
              <a:t>+1 (650) 356-8500</a:t>
            </a:r>
            <a:r>
              <a:rPr lang="it-IT" sz="1400" b="0" i="0" u="none" strike="noStrike" dirty="0">
                <a:solidFill>
                  <a:srgbClr val="00B2A9"/>
                </a:solidFill>
                <a:effectLst/>
                <a:latin typeface="Proxima Nova" charset="0"/>
                <a:ea typeface="Proxima Nova" charset="0"/>
                <a:cs typeface="Proxima Nova" charset="0"/>
              </a:rPr>
              <a:t> | </a:t>
            </a:r>
            <a:r>
              <a:rPr lang="it-IT" sz="1400" b="0" i="0" dirty="0">
                <a:solidFill>
                  <a:srgbClr val="666666"/>
                </a:solidFill>
                <a:effectLst/>
                <a:latin typeface="Proxima Nova" charset="0"/>
                <a:ea typeface="Proxima Nova" charset="0"/>
                <a:cs typeface="Proxima Nova" charset="0"/>
              </a:rPr>
              <a:t>Fax: </a:t>
            </a:r>
            <a:r>
              <a:rPr lang="it-IT" sz="1400" b="0" i="0" u="none" strike="noStrike" dirty="0">
                <a:solidFill>
                  <a:srgbClr val="00B2A9"/>
                </a:solidFill>
                <a:effectLst/>
                <a:latin typeface="Proxima Nova" charset="0"/>
                <a:ea typeface="Proxima Nova" charset="0"/>
                <a:cs typeface="Proxima Nova" charset="0"/>
                <a:hlinkClick r:id="rId5" action="ppaction://hlinkfile"/>
              </a:rPr>
              <a:t>+1 (650) 356-8501 </a:t>
            </a:r>
            <a:r>
              <a:rPr lang="it-IT" sz="1400" b="0" i="0" u="none" strike="noStrike" dirty="0">
                <a:solidFill>
                  <a:srgbClr val="00B2A9"/>
                </a:solidFill>
                <a:effectLst/>
                <a:latin typeface="Proxima Nova" charset="0"/>
                <a:ea typeface="Proxima Nova" charset="0"/>
                <a:cs typeface="Proxima Nova" charset="0"/>
              </a:rPr>
              <a:t> | </a:t>
            </a:r>
            <a:r>
              <a:rPr lang="it-IT" sz="1400" b="0" i="0" dirty="0" err="1">
                <a:solidFill>
                  <a:srgbClr val="666666"/>
                </a:solidFill>
                <a:effectLst/>
                <a:latin typeface="Proxima Nova" charset="0"/>
                <a:ea typeface="Proxima Nova" charset="0"/>
                <a:cs typeface="Proxima Nova" charset="0"/>
              </a:rPr>
              <a:t>Toll</a:t>
            </a:r>
            <a:r>
              <a:rPr lang="it-IT" sz="1400" b="0" i="0" dirty="0">
                <a:solidFill>
                  <a:srgbClr val="666666"/>
                </a:solidFill>
                <a:effectLst/>
                <a:latin typeface="Proxima Nova" charset="0"/>
                <a:ea typeface="Proxima Nova" charset="0"/>
                <a:cs typeface="Proxima Nova" charset="0"/>
              </a:rPr>
              <a:t> Free: </a:t>
            </a:r>
            <a:r>
              <a:rPr lang="it-IT" sz="1400" b="0" i="0" u="none" strike="noStrike" dirty="0">
                <a:solidFill>
                  <a:srgbClr val="00B2A9"/>
                </a:solidFill>
                <a:effectLst/>
                <a:latin typeface="Proxima Nova" charset="0"/>
                <a:ea typeface="Proxima Nova" charset="0"/>
                <a:cs typeface="Proxima Nova" charset="0"/>
                <a:hlinkClick r:id="rId6" action="ppaction://hlinkfile"/>
              </a:rPr>
              <a:t>+1 (855) 722-5489</a:t>
            </a:r>
            <a:endParaRPr lang="it-IT" sz="1400" b="0" i="0" dirty="0">
              <a:solidFill>
                <a:srgbClr val="666666"/>
              </a:solidFill>
              <a:effectLst/>
              <a:latin typeface="Proxima Nova" charset="0"/>
              <a:ea typeface="Proxima Nova" charset="0"/>
              <a:cs typeface="Proxima Nova" charset="0"/>
            </a:endParaRPr>
          </a:p>
        </p:txBody>
      </p:sp>
      <p:sp>
        <p:nvSpPr>
          <p:cNvPr id="6" name="Rectangle 5"/>
          <p:cNvSpPr/>
          <p:nvPr userDrawn="1"/>
        </p:nvSpPr>
        <p:spPr>
          <a:xfrm>
            <a:off x="593124" y="5164305"/>
            <a:ext cx="11005752" cy="307777"/>
          </a:xfrm>
          <a:prstGeom prst="rect">
            <a:avLst/>
          </a:prstGeom>
        </p:spPr>
        <p:txBody>
          <a:bodyPr wrap="square">
            <a:spAutoFit/>
          </a:bodyPr>
          <a:lstStyle/>
          <a:p>
            <a:pPr algn="ctr"/>
            <a:r>
              <a:rPr lang="it-IT" sz="1400" b="0" i="0" dirty="0" err="1">
                <a:solidFill>
                  <a:srgbClr val="666666"/>
                </a:solidFill>
                <a:effectLst/>
                <a:latin typeface="Proxima Nova" charset="0"/>
                <a:ea typeface="Proxima Nova" charset="0"/>
                <a:cs typeface="Proxima Nova" charset="0"/>
              </a:rPr>
              <a:t>scality.com</a:t>
            </a:r>
            <a:endParaRPr lang="it-IT" sz="1400" b="0" i="0" dirty="0">
              <a:solidFill>
                <a:srgbClr val="666666"/>
              </a:solidFill>
              <a:effectLst/>
              <a:latin typeface="Proxima Nova" charset="0"/>
              <a:ea typeface="Proxima Nova" charset="0"/>
              <a:cs typeface="Proxima Nova" charset="0"/>
            </a:endParaRPr>
          </a:p>
        </p:txBody>
      </p:sp>
      <p:sp>
        <p:nvSpPr>
          <p:cNvPr id="10" name="TextBox 9"/>
          <p:cNvSpPr txBox="1"/>
          <p:nvPr userDrawn="1"/>
        </p:nvSpPr>
        <p:spPr>
          <a:xfrm>
            <a:off x="2663483" y="1958883"/>
            <a:ext cx="6865034" cy="1015663"/>
          </a:xfrm>
          <a:prstGeom prst="rect">
            <a:avLst/>
          </a:prstGeom>
          <a:noFill/>
        </p:spPr>
        <p:txBody>
          <a:bodyPr wrap="square" rtlCol="0">
            <a:spAutoFit/>
          </a:bodyPr>
          <a:lstStyle/>
          <a:p>
            <a:pPr algn="ctr"/>
            <a:r>
              <a:rPr lang="en-US" sz="6000" b="1" i="1" dirty="0">
                <a:solidFill>
                  <a:srgbClr val="960D75"/>
                </a:solidFill>
                <a:latin typeface="Roboto" charset="0"/>
                <a:ea typeface="Roboto" charset="0"/>
                <a:cs typeface="Roboto" charset="0"/>
              </a:rPr>
              <a:t>Thank You</a:t>
            </a:r>
          </a:p>
        </p:txBody>
      </p:sp>
      <p:sp>
        <p:nvSpPr>
          <p:cNvPr id="7" name="Rectangle 4"/>
          <p:cNvSpPr/>
          <p:nvPr userDrawn="1"/>
        </p:nvSpPr>
        <p:spPr>
          <a:xfrm rot="10800000">
            <a:off x="2761487" y="6292168"/>
            <a:ext cx="9430511" cy="565831"/>
          </a:xfrm>
          <a:custGeom>
            <a:avLst/>
            <a:gdLst>
              <a:gd name="connsiteX0" fmla="*/ 0 w 6045200"/>
              <a:gd name="connsiteY0" fmla="*/ 0 h 689769"/>
              <a:gd name="connsiteX1" fmla="*/ 6045200 w 6045200"/>
              <a:gd name="connsiteY1" fmla="*/ 0 h 689769"/>
              <a:gd name="connsiteX2" fmla="*/ 6045200 w 6045200"/>
              <a:gd name="connsiteY2" fmla="*/ 689769 h 689769"/>
              <a:gd name="connsiteX3" fmla="*/ 0 w 6045200"/>
              <a:gd name="connsiteY3" fmla="*/ 689769 h 689769"/>
              <a:gd name="connsiteX4" fmla="*/ 0 w 6045200"/>
              <a:gd name="connsiteY4" fmla="*/ 0 h 689769"/>
              <a:gd name="connsiteX0" fmla="*/ 0 w 6045200"/>
              <a:gd name="connsiteY0" fmla="*/ 1606 h 691375"/>
              <a:gd name="connsiteX1" fmla="*/ 6045200 w 6045200"/>
              <a:gd name="connsiteY1" fmla="*/ 1606 h 691375"/>
              <a:gd name="connsiteX2" fmla="*/ 6034049 w 6045200"/>
              <a:gd name="connsiteY2" fmla="*/ 0 h 691375"/>
              <a:gd name="connsiteX3" fmla="*/ 0 w 6045200"/>
              <a:gd name="connsiteY3" fmla="*/ 691375 h 691375"/>
              <a:gd name="connsiteX4" fmla="*/ 0 w 6045200"/>
              <a:gd name="connsiteY4" fmla="*/ 1606 h 69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200" h="691375">
                <a:moveTo>
                  <a:pt x="0" y="1606"/>
                </a:moveTo>
                <a:lnTo>
                  <a:pt x="6045200" y="1606"/>
                </a:lnTo>
                <a:lnTo>
                  <a:pt x="6034049" y="0"/>
                </a:lnTo>
                <a:lnTo>
                  <a:pt x="0" y="691375"/>
                </a:lnTo>
                <a:lnTo>
                  <a:pt x="0" y="1606"/>
                </a:lnTo>
                <a:close/>
              </a:path>
            </a:pathLst>
          </a:custGeom>
          <a:solidFill>
            <a:srgbClr val="960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914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p:cNvSpPr/>
          <p:nvPr userDrawn="1"/>
        </p:nvSpPr>
        <p:spPr>
          <a:xfrm>
            <a:off x="0" y="0"/>
            <a:ext cx="12192000" cy="1933563"/>
          </a:xfrm>
          <a:custGeom>
            <a:avLst/>
            <a:gdLst>
              <a:gd name="connsiteX0" fmla="*/ 0 w 12192000"/>
              <a:gd name="connsiteY0" fmla="*/ 0 h 1831963"/>
              <a:gd name="connsiteX1" fmla="*/ 12192000 w 12192000"/>
              <a:gd name="connsiteY1" fmla="*/ 0 h 1831963"/>
              <a:gd name="connsiteX2" fmla="*/ 12192000 w 12192000"/>
              <a:gd name="connsiteY2" fmla="*/ 1831963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92000 w 12192000"/>
              <a:gd name="connsiteY2" fmla="*/ 847224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831963"/>
              <a:gd name="connsiteX1" fmla="*/ 12192000 w 12192000"/>
              <a:gd name="connsiteY1" fmla="*/ 0 h 1831963"/>
              <a:gd name="connsiteX2" fmla="*/ 12184184 w 12192000"/>
              <a:gd name="connsiteY2" fmla="*/ 1230178 h 1831963"/>
              <a:gd name="connsiteX3" fmla="*/ 0 w 12192000"/>
              <a:gd name="connsiteY3" fmla="*/ 1831963 h 1831963"/>
              <a:gd name="connsiteX4" fmla="*/ 0 w 12192000"/>
              <a:gd name="connsiteY4" fmla="*/ 0 h 1831963"/>
              <a:gd name="connsiteX0" fmla="*/ 0 w 12192000"/>
              <a:gd name="connsiteY0" fmla="*/ 0 h 1933563"/>
              <a:gd name="connsiteX1" fmla="*/ 12192000 w 12192000"/>
              <a:gd name="connsiteY1" fmla="*/ 0 h 1933563"/>
              <a:gd name="connsiteX2" fmla="*/ 12184184 w 12192000"/>
              <a:gd name="connsiteY2" fmla="*/ 1230178 h 1933563"/>
              <a:gd name="connsiteX3" fmla="*/ 0 w 12192000"/>
              <a:gd name="connsiteY3" fmla="*/ 1933563 h 1933563"/>
              <a:gd name="connsiteX4" fmla="*/ 0 w 12192000"/>
              <a:gd name="connsiteY4" fmla="*/ 0 h 193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933563">
                <a:moveTo>
                  <a:pt x="0" y="0"/>
                </a:moveTo>
                <a:lnTo>
                  <a:pt x="12192000" y="0"/>
                </a:lnTo>
                <a:cubicBezTo>
                  <a:pt x="12189395" y="410059"/>
                  <a:pt x="12186789" y="820119"/>
                  <a:pt x="12184184" y="1230178"/>
                </a:cubicBezTo>
                <a:lnTo>
                  <a:pt x="0" y="19335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4266" y="514094"/>
            <a:ext cx="3313671" cy="905374"/>
          </a:xfrm>
          <a:prstGeom prst="rect">
            <a:avLst/>
          </a:prstGeom>
        </p:spPr>
      </p:pic>
      <p:sp>
        <p:nvSpPr>
          <p:cNvPr id="15" name="Text Placeholder 9"/>
          <p:cNvSpPr txBox="1">
            <a:spLocks/>
          </p:cNvSpPr>
          <p:nvPr userDrawn="1"/>
        </p:nvSpPr>
        <p:spPr>
          <a:xfrm>
            <a:off x="838200" y="6011344"/>
            <a:ext cx="4051041" cy="407302"/>
          </a:xfrm>
          <a:prstGeom prst="rect">
            <a:avLst/>
          </a:prstGeom>
        </p:spPr>
        <p:txBody>
          <a:bodyPr>
            <a:normAutofit/>
          </a:bodyPr>
          <a:lstStyle>
            <a:lvl1pPr marL="0" indent="0" algn="l" defTabSz="914400" rtl="0" eaLnBrk="1" latinLnBrk="0" hangingPunct="1">
              <a:lnSpc>
                <a:spcPct val="90000"/>
              </a:lnSpc>
              <a:spcBef>
                <a:spcPts val="1000"/>
              </a:spcBef>
              <a:buClr>
                <a:srgbClr val="00AB9F"/>
              </a:buClr>
              <a:buFont typeface="Arial"/>
              <a:buNone/>
              <a:defRPr sz="1800" b="0" i="0" kern="1200">
                <a:solidFill>
                  <a:schemeClr val="bg1"/>
                </a:solidFill>
                <a:latin typeface="Proxima Nova" charset="0"/>
                <a:ea typeface="Proxima Nova" charset="0"/>
                <a:cs typeface="Proxima Nova" charset="0"/>
              </a:defRPr>
            </a:lvl1pPr>
            <a:lvl2pPr marL="457200" indent="0" algn="l" defTabSz="914400" rtl="0" eaLnBrk="1" latinLnBrk="0" hangingPunct="1">
              <a:lnSpc>
                <a:spcPct val="90000"/>
              </a:lnSpc>
              <a:spcBef>
                <a:spcPts val="500"/>
              </a:spcBef>
              <a:buClr>
                <a:srgbClr val="00AB9F"/>
              </a:buClr>
              <a:buFont typeface="Arial"/>
              <a:buNone/>
              <a:defRPr sz="2000" b="1" i="0" kern="1200">
                <a:solidFill>
                  <a:schemeClr val="bg1"/>
                </a:solidFill>
                <a:latin typeface="Proxima Nova Semibold" charset="0"/>
                <a:ea typeface="Proxima Nova Semibold" charset="0"/>
                <a:cs typeface="Proxima Nova Semibold" charset="0"/>
              </a:defRPr>
            </a:lvl2pPr>
            <a:lvl3pPr marL="914400" indent="0" algn="l" defTabSz="914400" rtl="0" eaLnBrk="1" latinLnBrk="0" hangingPunct="1">
              <a:lnSpc>
                <a:spcPct val="90000"/>
              </a:lnSpc>
              <a:spcBef>
                <a:spcPts val="500"/>
              </a:spcBef>
              <a:buFont typeface="Arial"/>
              <a:buNone/>
              <a:defRPr sz="1800" b="1" i="0" kern="1200">
                <a:solidFill>
                  <a:schemeClr val="bg1"/>
                </a:solidFill>
                <a:latin typeface="Proxima Nova Semibold" charset="0"/>
                <a:ea typeface="Proxima Nova Semibold" charset="0"/>
                <a:cs typeface="Proxima Nova Semibold" charset="0"/>
              </a:defRPr>
            </a:lvl3pPr>
            <a:lvl4pPr marL="13716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4pPr>
            <a:lvl5pPr marL="1828800" indent="0" algn="l" defTabSz="914400" rtl="0" eaLnBrk="1" latinLnBrk="0" hangingPunct="1">
              <a:lnSpc>
                <a:spcPct val="90000"/>
              </a:lnSpc>
              <a:spcBef>
                <a:spcPts val="500"/>
              </a:spcBef>
              <a:buFont typeface="Arial"/>
              <a:buNone/>
              <a:defRPr sz="1600" b="1" i="0" kern="1200">
                <a:solidFill>
                  <a:schemeClr val="bg1"/>
                </a:solidFill>
                <a:latin typeface="Proxima Nova Semibold" charset="0"/>
                <a:ea typeface="Proxima Nova Semibold" charset="0"/>
                <a:cs typeface="Proxima Nova Semi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fld id="{A752F082-D889-1F4C-AEBE-D69F787103CE}" type="datetime2">
              <a:rPr lang="en-US" smtClean="0"/>
              <a:pPr/>
              <a:t>Monday, June 26, 2017</a:t>
            </a:fld>
            <a:endParaRPr lang="en-US" dirty="0"/>
          </a:p>
        </p:txBody>
      </p:sp>
      <p:sp>
        <p:nvSpPr>
          <p:cNvPr id="16" name="TextBox 15"/>
          <p:cNvSpPr txBox="1"/>
          <p:nvPr userDrawn="1"/>
        </p:nvSpPr>
        <p:spPr>
          <a:xfrm>
            <a:off x="7834639" y="6022801"/>
            <a:ext cx="3525077" cy="369332"/>
          </a:xfrm>
          <a:prstGeom prst="rect">
            <a:avLst/>
          </a:prstGeom>
          <a:noFill/>
        </p:spPr>
        <p:txBody>
          <a:bodyPr wrap="square" rtlCol="0">
            <a:spAutoFit/>
          </a:bodyPr>
          <a:lstStyle/>
          <a:p>
            <a:pPr algn="r"/>
            <a:r>
              <a:rPr lang="en-US" sz="1800" b="0" i="1" dirty="0" err="1">
                <a:solidFill>
                  <a:schemeClr val="bg1"/>
                </a:solidFill>
                <a:latin typeface="Roboto" charset="0"/>
                <a:ea typeface="Roboto" charset="0"/>
                <a:cs typeface="Roboto" charset="0"/>
              </a:rPr>
              <a:t>Scality</a:t>
            </a:r>
            <a:r>
              <a:rPr lang="en-US" sz="1800" b="0" i="1" dirty="0">
                <a:solidFill>
                  <a:schemeClr val="bg1"/>
                </a:solidFill>
                <a:latin typeface="Roboto" charset="0"/>
                <a:ea typeface="Roboto" charset="0"/>
                <a:cs typeface="Roboto" charset="0"/>
              </a:rPr>
              <a:t> Confidential</a:t>
            </a:r>
          </a:p>
        </p:txBody>
      </p:sp>
      <p:sp>
        <p:nvSpPr>
          <p:cNvPr id="20" name="Text Placeholder 19"/>
          <p:cNvSpPr>
            <a:spLocks noGrp="1"/>
          </p:cNvSpPr>
          <p:nvPr>
            <p:ph type="body" sz="quarter" idx="13" hasCustomPrompt="1"/>
          </p:nvPr>
        </p:nvSpPr>
        <p:spPr>
          <a:xfrm>
            <a:off x="838200" y="5551486"/>
            <a:ext cx="4051041" cy="471315"/>
          </a:xfrm>
        </p:spPr>
        <p:txBody>
          <a:bodyPr anchor="b">
            <a:normAutofit/>
          </a:bodyPr>
          <a:lstStyle>
            <a:lvl1pPr marL="0" indent="0">
              <a:buNone/>
              <a:defRPr sz="1800" b="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Prepared by Author Name</a:t>
            </a:r>
          </a:p>
        </p:txBody>
      </p:sp>
      <p:sp>
        <p:nvSpPr>
          <p:cNvPr id="9" name="Text Placeholder 4"/>
          <p:cNvSpPr>
            <a:spLocks noGrp="1"/>
          </p:cNvSpPr>
          <p:nvPr>
            <p:ph type="body" sz="quarter" idx="11" hasCustomPrompt="1"/>
          </p:nvPr>
        </p:nvSpPr>
        <p:spPr>
          <a:xfrm>
            <a:off x="6468533" y="2854359"/>
            <a:ext cx="5017450" cy="2425732"/>
          </a:xfrm>
        </p:spPr>
        <p:txBody>
          <a:bodyPr>
            <a:normAutofit/>
          </a:bodyPr>
          <a:lstStyle>
            <a:lvl1pPr marL="0" indent="0" algn="l">
              <a:buFontTx/>
              <a:buNone/>
              <a:defRPr sz="4400" b="1" i="0">
                <a:solidFill>
                  <a:schemeClr val="bg1"/>
                </a:solidFill>
                <a:latin typeface="Roboto" charset="0"/>
                <a:ea typeface="Roboto" charset="0"/>
                <a:cs typeface="Roboto" charset="0"/>
              </a:defRPr>
            </a:lvl1pPr>
            <a:lvl2pPr marL="457200" indent="0" algn="l">
              <a:buFontTx/>
              <a:buNone/>
              <a:defRPr sz="4800" b="1" i="0">
                <a:solidFill>
                  <a:schemeClr val="bg1"/>
                </a:solidFill>
                <a:latin typeface="Geogrotesque SemiBold" charset="0"/>
                <a:ea typeface="Geogrotesque SemiBold" charset="0"/>
                <a:cs typeface="Geogrotesque SemiBold" charset="0"/>
              </a:defRPr>
            </a:lvl2pPr>
          </a:lstStyle>
          <a:p>
            <a:pPr lvl="0"/>
            <a:r>
              <a:rPr lang="en-US" dirty="0"/>
              <a:t>Title</a:t>
            </a:r>
          </a:p>
        </p:txBody>
      </p:sp>
      <p:sp>
        <p:nvSpPr>
          <p:cNvPr id="10" name="Title 3"/>
          <p:cNvSpPr txBox="1">
            <a:spLocks/>
          </p:cNvSpPr>
          <p:nvPr userDrawn="1"/>
        </p:nvSpPr>
        <p:spPr>
          <a:xfrm>
            <a:off x="6285054" y="2189331"/>
            <a:ext cx="5304312" cy="4779359"/>
          </a:xfrm>
          <a:custGeom>
            <a:avLst/>
            <a:gdLst>
              <a:gd name="connsiteX0" fmla="*/ 0 w 4300152"/>
              <a:gd name="connsiteY0" fmla="*/ 0 h 3268320"/>
              <a:gd name="connsiteX1" fmla="*/ 4300152 w 4300152"/>
              <a:gd name="connsiteY1" fmla="*/ 0 h 3268320"/>
              <a:gd name="connsiteX2" fmla="*/ 4300152 w 4300152"/>
              <a:gd name="connsiteY2" fmla="*/ 3268320 h 3268320"/>
              <a:gd name="connsiteX3" fmla="*/ 0 w 4300152"/>
              <a:gd name="connsiteY3" fmla="*/ 3268320 h 3268320"/>
              <a:gd name="connsiteX4" fmla="*/ 0 w 4300152"/>
              <a:gd name="connsiteY4" fmla="*/ 0 h 3268320"/>
              <a:gd name="connsiteX0" fmla="*/ 0 w 4300152"/>
              <a:gd name="connsiteY0" fmla="*/ 156117 h 3424437"/>
              <a:gd name="connsiteX1" fmla="*/ 4300152 w 4300152"/>
              <a:gd name="connsiteY1" fmla="*/ 0 h 3424437"/>
              <a:gd name="connsiteX2" fmla="*/ 4300152 w 4300152"/>
              <a:gd name="connsiteY2" fmla="*/ 3424437 h 3424437"/>
              <a:gd name="connsiteX3" fmla="*/ 0 w 4300152"/>
              <a:gd name="connsiteY3" fmla="*/ 3424437 h 3424437"/>
              <a:gd name="connsiteX4" fmla="*/ 0 w 4300152"/>
              <a:gd name="connsiteY4" fmla="*/ 156117 h 3424437"/>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3424437 h 4227325"/>
              <a:gd name="connsiteX4" fmla="*/ 0 w 4300152"/>
              <a:gd name="connsiteY4" fmla="*/ 156117 h 4227325"/>
              <a:gd name="connsiteX0" fmla="*/ 0 w 4300152"/>
              <a:gd name="connsiteY0" fmla="*/ 156117 h 4227325"/>
              <a:gd name="connsiteX1" fmla="*/ 4300152 w 4300152"/>
              <a:gd name="connsiteY1" fmla="*/ 0 h 4227325"/>
              <a:gd name="connsiteX2" fmla="*/ 4300152 w 4300152"/>
              <a:gd name="connsiteY2" fmla="*/ 4227325 h 4227325"/>
              <a:gd name="connsiteX3" fmla="*/ 0 w 4300152"/>
              <a:gd name="connsiteY3" fmla="*/ 4205022 h 4227325"/>
              <a:gd name="connsiteX4" fmla="*/ 0 w 4300152"/>
              <a:gd name="connsiteY4" fmla="*/ 156117 h 4227325"/>
              <a:gd name="connsiteX0" fmla="*/ 0 w 4313404"/>
              <a:gd name="connsiteY0" fmla="*/ 222378 h 4293586"/>
              <a:gd name="connsiteX1" fmla="*/ 4313404 w 4313404"/>
              <a:gd name="connsiteY1" fmla="*/ 0 h 4293586"/>
              <a:gd name="connsiteX2" fmla="*/ 4300152 w 4313404"/>
              <a:gd name="connsiteY2" fmla="*/ 4293586 h 4293586"/>
              <a:gd name="connsiteX3" fmla="*/ 0 w 4313404"/>
              <a:gd name="connsiteY3" fmla="*/ 4271283 h 4293586"/>
              <a:gd name="connsiteX4" fmla="*/ 0 w 4313404"/>
              <a:gd name="connsiteY4" fmla="*/ 222378 h 4293586"/>
              <a:gd name="connsiteX0" fmla="*/ 0 w 4313404"/>
              <a:gd name="connsiteY0" fmla="*/ 316403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316403 h 4387611"/>
              <a:gd name="connsiteX0" fmla="*/ 0 w 4313404"/>
              <a:gd name="connsiteY0" fmla="*/ 221790 h 4387611"/>
              <a:gd name="connsiteX1" fmla="*/ 4313404 w 4313404"/>
              <a:gd name="connsiteY1" fmla="*/ 0 h 4387611"/>
              <a:gd name="connsiteX2" fmla="*/ 4300152 w 4313404"/>
              <a:gd name="connsiteY2" fmla="*/ 4387611 h 4387611"/>
              <a:gd name="connsiteX3" fmla="*/ 0 w 4313404"/>
              <a:gd name="connsiteY3" fmla="*/ 4365308 h 4387611"/>
              <a:gd name="connsiteX4" fmla="*/ 0 w 4313404"/>
              <a:gd name="connsiteY4" fmla="*/ 221790 h 4387611"/>
              <a:gd name="connsiteX0" fmla="*/ 0 w 4320277"/>
              <a:gd name="connsiteY0" fmla="*/ 300634 h 4466455"/>
              <a:gd name="connsiteX1" fmla="*/ 4320277 w 4320277"/>
              <a:gd name="connsiteY1" fmla="*/ 0 h 4466455"/>
              <a:gd name="connsiteX2" fmla="*/ 4300152 w 4320277"/>
              <a:gd name="connsiteY2" fmla="*/ 4466455 h 4466455"/>
              <a:gd name="connsiteX3" fmla="*/ 0 w 4320277"/>
              <a:gd name="connsiteY3" fmla="*/ 4444152 h 4466455"/>
              <a:gd name="connsiteX4" fmla="*/ 0 w 4320277"/>
              <a:gd name="connsiteY4" fmla="*/ 300634 h 4466455"/>
              <a:gd name="connsiteX0" fmla="*/ 0 w 4301372"/>
              <a:gd name="connsiteY0" fmla="*/ 308518 h 4474339"/>
              <a:gd name="connsiteX1" fmla="*/ 4299655 w 4301372"/>
              <a:gd name="connsiteY1" fmla="*/ 0 h 4474339"/>
              <a:gd name="connsiteX2" fmla="*/ 4300152 w 4301372"/>
              <a:gd name="connsiteY2" fmla="*/ 4474339 h 4474339"/>
              <a:gd name="connsiteX3" fmla="*/ 0 w 4301372"/>
              <a:gd name="connsiteY3" fmla="*/ 4452036 h 4474339"/>
              <a:gd name="connsiteX4" fmla="*/ 0 w 4301372"/>
              <a:gd name="connsiteY4" fmla="*/ 308518 h 4474339"/>
              <a:gd name="connsiteX0" fmla="*/ 0 w 4306529"/>
              <a:gd name="connsiteY0" fmla="*/ 292749 h 4458570"/>
              <a:gd name="connsiteX1" fmla="*/ 4306529 w 4306529"/>
              <a:gd name="connsiteY1" fmla="*/ 0 h 4458570"/>
              <a:gd name="connsiteX2" fmla="*/ 4300152 w 4306529"/>
              <a:gd name="connsiteY2" fmla="*/ 4458570 h 4458570"/>
              <a:gd name="connsiteX3" fmla="*/ 0 w 4306529"/>
              <a:gd name="connsiteY3" fmla="*/ 4436267 h 4458570"/>
              <a:gd name="connsiteX4" fmla="*/ 0 w 4306529"/>
              <a:gd name="connsiteY4" fmla="*/ 292749 h 4458570"/>
              <a:gd name="connsiteX0" fmla="*/ 0 w 4313403"/>
              <a:gd name="connsiteY0" fmla="*/ 308518 h 4474339"/>
              <a:gd name="connsiteX1" fmla="*/ 4313403 w 4313403"/>
              <a:gd name="connsiteY1" fmla="*/ 0 h 4474339"/>
              <a:gd name="connsiteX2" fmla="*/ 4300152 w 4313403"/>
              <a:gd name="connsiteY2" fmla="*/ 4474339 h 4474339"/>
              <a:gd name="connsiteX3" fmla="*/ 0 w 4313403"/>
              <a:gd name="connsiteY3" fmla="*/ 4452036 h 4474339"/>
              <a:gd name="connsiteX4" fmla="*/ 0 w 4313403"/>
              <a:gd name="connsiteY4" fmla="*/ 308518 h 4474339"/>
              <a:gd name="connsiteX0" fmla="*/ 0 w 4301372"/>
              <a:gd name="connsiteY0" fmla="*/ 300634 h 4466455"/>
              <a:gd name="connsiteX1" fmla="*/ 4299654 w 4301372"/>
              <a:gd name="connsiteY1" fmla="*/ 0 h 4466455"/>
              <a:gd name="connsiteX2" fmla="*/ 4300152 w 4301372"/>
              <a:gd name="connsiteY2" fmla="*/ 4466455 h 4466455"/>
              <a:gd name="connsiteX3" fmla="*/ 0 w 4301372"/>
              <a:gd name="connsiteY3" fmla="*/ 4444152 h 4466455"/>
              <a:gd name="connsiteX4" fmla="*/ 0 w 4301372"/>
              <a:gd name="connsiteY4" fmla="*/ 300634 h 4466455"/>
              <a:gd name="connsiteX0" fmla="*/ 0 w 4306528"/>
              <a:gd name="connsiteY0" fmla="*/ 284865 h 4450686"/>
              <a:gd name="connsiteX1" fmla="*/ 4306528 w 4306528"/>
              <a:gd name="connsiteY1" fmla="*/ 0 h 4450686"/>
              <a:gd name="connsiteX2" fmla="*/ 4300152 w 4306528"/>
              <a:gd name="connsiteY2" fmla="*/ 4450686 h 4450686"/>
              <a:gd name="connsiteX3" fmla="*/ 0 w 4306528"/>
              <a:gd name="connsiteY3" fmla="*/ 4428383 h 4450686"/>
              <a:gd name="connsiteX4" fmla="*/ 0 w 4306528"/>
              <a:gd name="connsiteY4" fmla="*/ 284865 h 445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528" h="4450686">
                <a:moveTo>
                  <a:pt x="0" y="284865"/>
                </a:moveTo>
                <a:cubicBezTo>
                  <a:pt x="1437801" y="210935"/>
                  <a:pt x="2868727" y="73930"/>
                  <a:pt x="4306528" y="0"/>
                </a:cubicBezTo>
                <a:cubicBezTo>
                  <a:pt x="4302111" y="1431195"/>
                  <a:pt x="4304569" y="3019491"/>
                  <a:pt x="4300152" y="4450686"/>
                </a:cubicBezTo>
                <a:lnTo>
                  <a:pt x="0" y="4428383"/>
                </a:lnTo>
                <a:lnTo>
                  <a:pt x="0" y="284865"/>
                </a:lnTo>
                <a:close/>
              </a:path>
            </a:pathLst>
          </a:custGeom>
          <a:ln w="38100">
            <a:solidFill>
              <a:schemeClr val="bg1"/>
            </a:solidFill>
          </a:ln>
        </p:spPr>
        <p:txBody>
          <a:bodyPr vert="horz" lIns="91440" tIns="731520" rIns="91440" bIns="45720" rtlCol="0" anchor="t" anchorCtr="1">
            <a:normAutofit/>
          </a:bodyPr>
          <a:lstStyle>
            <a:lvl1pPr algn="l" defTabSz="914400" rtl="0" eaLnBrk="1" latinLnBrk="0" hangingPunct="1">
              <a:lnSpc>
                <a:spcPct val="90000"/>
              </a:lnSpc>
              <a:spcBef>
                <a:spcPct val="0"/>
              </a:spcBef>
              <a:buNone/>
              <a:defRPr sz="4000" b="1" i="0" kern="1200">
                <a:solidFill>
                  <a:schemeClr val="bg1"/>
                </a:solidFill>
                <a:latin typeface="Geogrotesque SemiBold" charset="0"/>
                <a:ea typeface="Geogrotesque SemiBold" charset="0"/>
                <a:cs typeface="Geogrotesque SemiBold" charset="0"/>
              </a:defRPr>
            </a:lvl1pPr>
          </a:lstStyle>
          <a:p>
            <a:endParaRPr lang="en-US" sz="2800" b="0" i="1" dirty="0">
              <a:latin typeface="Geogrotesque" charset="0"/>
              <a:ea typeface="Geogrotesque" charset="0"/>
              <a:cs typeface="Geogrotesque" charset="0"/>
            </a:endParaRPr>
          </a:p>
        </p:txBody>
      </p:sp>
    </p:spTree>
    <p:extLst>
      <p:ext uri="{BB962C8B-B14F-4D97-AF65-F5344CB8AC3E}">
        <p14:creationId xmlns:p14="http://schemas.microsoft.com/office/powerpoint/2010/main" val="141244976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 Title and Content with bullets ">
    <p:spTree>
      <p:nvGrpSpPr>
        <p:cNvPr id="1" name=""/>
        <p:cNvGrpSpPr/>
        <p:nvPr/>
      </p:nvGrpSpPr>
      <p:grpSpPr>
        <a:xfrm>
          <a:off x="0" y="0"/>
          <a:ext cx="0" cy="0"/>
          <a:chOff x="0" y="0"/>
          <a:chExt cx="0" cy="0"/>
        </a:xfrm>
      </p:grpSpPr>
      <p:sp>
        <p:nvSpPr>
          <p:cNvPr id="8" name="Content Placeholder 2"/>
          <p:cNvSpPr>
            <a:spLocks noGrp="1"/>
          </p:cNvSpPr>
          <p:nvPr>
            <p:ph idx="1"/>
          </p:nvPr>
        </p:nvSpPr>
        <p:spPr>
          <a:xfrm>
            <a:off x="669072" y="1245326"/>
            <a:ext cx="10837128" cy="4807130"/>
          </a:xfrm>
        </p:spPr>
        <p:txBody>
          <a:body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a:xfrm>
            <a:off x="669072" y="289750"/>
            <a:ext cx="10837128" cy="862045"/>
          </a:xfrm>
        </p:spPr>
        <p:txBody>
          <a:bodyPr/>
          <a:lstStyle/>
          <a:p>
            <a:r>
              <a:rPr lang="en-US"/>
              <a:t>Click to edit Master title style</a:t>
            </a:r>
          </a:p>
        </p:txBody>
      </p:sp>
      <p:sp>
        <p:nvSpPr>
          <p:cNvPr id="9"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6"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1"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99840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unbulleted">
    <p:spTree>
      <p:nvGrpSpPr>
        <p:cNvPr id="1" name=""/>
        <p:cNvGrpSpPr/>
        <p:nvPr/>
      </p:nvGrpSpPr>
      <p:grpSpPr>
        <a:xfrm>
          <a:off x="0" y="0"/>
          <a:ext cx="0" cy="0"/>
          <a:chOff x="0" y="0"/>
          <a:chExt cx="0" cy="0"/>
        </a:xfrm>
      </p:grpSpPr>
      <p:sp>
        <p:nvSpPr>
          <p:cNvPr id="8" name="Content Placeholder 2"/>
          <p:cNvSpPr>
            <a:spLocks noGrp="1"/>
          </p:cNvSpPr>
          <p:nvPr>
            <p:ph idx="1"/>
          </p:nvPr>
        </p:nvSpPr>
        <p:spPr>
          <a:xfrm>
            <a:off x="669072" y="1244905"/>
            <a:ext cx="10837128" cy="4814371"/>
          </a:xfrm>
        </p:spPr>
        <p:txBody>
          <a:bodyPr/>
          <a:lstStyle>
            <a:lvl1pPr marL="0" indent="0">
              <a:buNone/>
              <a:defRPr/>
            </a:lvl1pPr>
            <a:lvl2pPr marL="457200" indent="0">
              <a:buNone/>
              <a:defRPr/>
            </a:lvl2pPr>
            <a:lvl3pPr marL="914400" indent="0">
              <a:buNone/>
              <a:defRPr/>
            </a:lvl3pPr>
          </a:lstStyle>
          <a:p>
            <a:pPr lvl="0"/>
            <a:r>
              <a:rPr lang="en-US" dirty="0"/>
              <a:t>Click to edit Master text styles</a:t>
            </a:r>
          </a:p>
          <a:p>
            <a:pPr lvl="1"/>
            <a:r>
              <a:rPr lang="en-US" dirty="0"/>
              <a:t>Second level</a:t>
            </a:r>
          </a:p>
          <a:p>
            <a:pPr lvl="2"/>
            <a:r>
              <a:rPr lang="en-US" dirty="0"/>
              <a:t>Third level</a:t>
            </a:r>
          </a:p>
        </p:txBody>
      </p:sp>
      <p:sp>
        <p:nvSpPr>
          <p:cNvPr id="2" name="Title 1"/>
          <p:cNvSpPr>
            <a:spLocks noGrp="1"/>
          </p:cNvSpPr>
          <p:nvPr>
            <p:ph type="title"/>
          </p:nvPr>
        </p:nvSpPr>
        <p:spPr/>
        <p:txBody>
          <a:bodyPr/>
          <a:lstStyle/>
          <a:p>
            <a:r>
              <a:rPr lang="en-US"/>
              <a:t>Click to edit Master title style</a:t>
            </a:r>
          </a:p>
        </p:txBody>
      </p:sp>
      <p:sp>
        <p:nvSpPr>
          <p:cNvPr id="7"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9"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812568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Tokyo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57849" y="1235677"/>
            <a:ext cx="7063602" cy="3087086"/>
          </a:xfrm>
        </p:spPr>
        <p:txBody>
          <a:bodyPr anchor="ctr"/>
          <a:lstStyle>
            <a:lvl1pPr algn="ctr">
              <a:defRPr sz="6000">
                <a:solidFill>
                  <a:schemeClr val="bg1"/>
                </a:solidFill>
              </a:defRPr>
            </a:lvl1pPr>
          </a:lstStyle>
          <a:p>
            <a:r>
              <a:rPr lang="en-US" dirty="0"/>
              <a:t>Add Section Title Here</a:t>
            </a:r>
          </a:p>
        </p:txBody>
      </p:sp>
      <p:sp>
        <p:nvSpPr>
          <p:cNvPr id="10"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11"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Tree>
    <p:extLst>
      <p:ext uri="{BB962C8B-B14F-4D97-AF65-F5344CB8AC3E}">
        <p14:creationId xmlns:p14="http://schemas.microsoft.com/office/powerpoint/2010/main" val="4911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Scality team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57849" y="1235677"/>
            <a:ext cx="7063602" cy="3087086"/>
          </a:xfrm>
        </p:spPr>
        <p:txBody>
          <a:bodyPr anchor="ctr"/>
          <a:lstStyle>
            <a:lvl1pPr algn="ctr">
              <a:defRPr sz="6000">
                <a:solidFill>
                  <a:schemeClr val="bg1"/>
                </a:solidFill>
              </a:defRPr>
            </a:lvl1pPr>
          </a:lstStyle>
          <a:p>
            <a:r>
              <a:rPr lang="en-US" dirty="0"/>
              <a:t>Add Section Title Here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
        <p:nvSpPr>
          <p:cNvPr id="7"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8"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47842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Scality booth backgrou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557849" y="1235677"/>
            <a:ext cx="7063602" cy="3087086"/>
          </a:xfrm>
        </p:spPr>
        <p:txBody>
          <a:bodyPr anchor="ctr"/>
          <a:lstStyle>
            <a:lvl1pPr algn="ctr">
              <a:defRPr sz="6000">
                <a:solidFill>
                  <a:schemeClr val="bg1"/>
                </a:solidFill>
              </a:defRPr>
            </a:lvl1pPr>
          </a:lstStyle>
          <a:p>
            <a:r>
              <a:rPr lang="en-US" dirty="0"/>
              <a:t>Add Section Title Here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
        <p:nvSpPr>
          <p:cNvPr id="7"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8"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106039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Video camera backgrou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557849" y="1235677"/>
            <a:ext cx="7063602" cy="3087086"/>
          </a:xfrm>
        </p:spPr>
        <p:txBody>
          <a:bodyPr anchor="ctr"/>
          <a:lstStyle>
            <a:lvl1pPr algn="ctr">
              <a:defRPr sz="6000">
                <a:solidFill>
                  <a:schemeClr val="bg1"/>
                </a:solidFill>
              </a:defRPr>
            </a:lvl1pPr>
          </a:lstStyle>
          <a:p>
            <a:r>
              <a:rPr lang="en-US" dirty="0"/>
              <a:t>Add Section Title Here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
        <p:nvSpPr>
          <p:cNvPr id="7"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8"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0"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spTree>
    <p:extLst>
      <p:ext uri="{BB962C8B-B14F-4D97-AF65-F5344CB8AC3E}">
        <p14:creationId xmlns:p14="http://schemas.microsoft.com/office/powerpoint/2010/main" val="39901429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69072" y="294998"/>
            <a:ext cx="10837128" cy="862045"/>
          </a:xfrm>
          <a:prstGeom prst="rect">
            <a:avLst/>
          </a:prstGeom>
        </p:spPr>
        <p:txBody>
          <a:bodyPr vert="horz" lIns="91440" tIns="45720" rIns="91440" bIns="45720" rtlCol="0" anchor="t">
            <a:noAutofit/>
          </a:bodyPr>
          <a:lstStyle/>
          <a:p>
            <a:r>
              <a:rPr lang="en-US" dirty="0"/>
              <a:t>Click to edit Master title style</a:t>
            </a:r>
          </a:p>
        </p:txBody>
      </p:sp>
      <p:sp>
        <p:nvSpPr>
          <p:cNvPr id="10" name="Text Placeholder 2"/>
          <p:cNvSpPr>
            <a:spLocks noGrp="1"/>
          </p:cNvSpPr>
          <p:nvPr>
            <p:ph type="body" idx="1"/>
          </p:nvPr>
        </p:nvSpPr>
        <p:spPr>
          <a:xfrm>
            <a:off x="669072" y="1245325"/>
            <a:ext cx="10837128" cy="479613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5" name="Rectangle 4"/>
          <p:cNvSpPr/>
          <p:nvPr userDrawn="1"/>
        </p:nvSpPr>
        <p:spPr>
          <a:xfrm rot="10800000">
            <a:off x="2761487" y="6292168"/>
            <a:ext cx="9430511" cy="565831"/>
          </a:xfrm>
          <a:custGeom>
            <a:avLst/>
            <a:gdLst>
              <a:gd name="connsiteX0" fmla="*/ 0 w 6045200"/>
              <a:gd name="connsiteY0" fmla="*/ 0 h 689769"/>
              <a:gd name="connsiteX1" fmla="*/ 6045200 w 6045200"/>
              <a:gd name="connsiteY1" fmla="*/ 0 h 689769"/>
              <a:gd name="connsiteX2" fmla="*/ 6045200 w 6045200"/>
              <a:gd name="connsiteY2" fmla="*/ 689769 h 689769"/>
              <a:gd name="connsiteX3" fmla="*/ 0 w 6045200"/>
              <a:gd name="connsiteY3" fmla="*/ 689769 h 689769"/>
              <a:gd name="connsiteX4" fmla="*/ 0 w 6045200"/>
              <a:gd name="connsiteY4" fmla="*/ 0 h 689769"/>
              <a:gd name="connsiteX0" fmla="*/ 0 w 6045200"/>
              <a:gd name="connsiteY0" fmla="*/ 1606 h 691375"/>
              <a:gd name="connsiteX1" fmla="*/ 6045200 w 6045200"/>
              <a:gd name="connsiteY1" fmla="*/ 1606 h 691375"/>
              <a:gd name="connsiteX2" fmla="*/ 6034049 w 6045200"/>
              <a:gd name="connsiteY2" fmla="*/ 0 h 691375"/>
              <a:gd name="connsiteX3" fmla="*/ 0 w 6045200"/>
              <a:gd name="connsiteY3" fmla="*/ 691375 h 691375"/>
              <a:gd name="connsiteX4" fmla="*/ 0 w 6045200"/>
              <a:gd name="connsiteY4" fmla="*/ 1606 h 69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5200" h="691375">
                <a:moveTo>
                  <a:pt x="0" y="1606"/>
                </a:moveTo>
                <a:lnTo>
                  <a:pt x="6045200" y="1606"/>
                </a:lnTo>
                <a:lnTo>
                  <a:pt x="6034049" y="0"/>
                </a:lnTo>
                <a:lnTo>
                  <a:pt x="0" y="691375"/>
                </a:lnTo>
                <a:lnTo>
                  <a:pt x="0" y="1606"/>
                </a:lnTo>
                <a:close/>
              </a:path>
            </a:pathLst>
          </a:custGeom>
          <a:solidFill>
            <a:srgbClr val="960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3"/>
          </p:nvPr>
        </p:nvSpPr>
        <p:spPr>
          <a:xfrm>
            <a:off x="8214690" y="6528816"/>
            <a:ext cx="1838238" cy="204020"/>
          </a:xfrm>
          <a:prstGeom prst="rect">
            <a:avLst/>
          </a:prstGeom>
        </p:spPr>
        <p:txBody>
          <a:bodyPr vert="horz" lIns="91440" tIns="45720" rIns="91440" bIns="45720" rtlCol="0" anchor="ctr"/>
          <a:lstStyle>
            <a:lvl1pPr algn="ctr">
              <a:defRPr sz="1200">
                <a:solidFill>
                  <a:schemeClr val="bg1"/>
                </a:solidFill>
                <a:latin typeface="Roboto" charset="0"/>
                <a:ea typeface="Roboto" charset="0"/>
                <a:cs typeface="Roboto" charset="0"/>
              </a:defRPr>
            </a:lvl1pPr>
          </a:lstStyle>
          <a:p>
            <a:r>
              <a:rPr lang="en-US" i="1"/>
              <a:t>Scality Confidential</a:t>
            </a:r>
            <a:endParaRPr lang="en-US" i="1" dirty="0"/>
          </a:p>
        </p:txBody>
      </p:sp>
      <p:sp>
        <p:nvSpPr>
          <p:cNvPr id="8" name="Slide Number Placeholder 5"/>
          <p:cNvSpPr>
            <a:spLocks noGrp="1"/>
          </p:cNvSpPr>
          <p:nvPr>
            <p:ph type="sldNum" sz="quarter" idx="4"/>
          </p:nvPr>
        </p:nvSpPr>
        <p:spPr>
          <a:xfrm>
            <a:off x="10054035" y="6528815"/>
            <a:ext cx="442939" cy="204020"/>
          </a:xfrm>
          <a:prstGeom prst="rect">
            <a:avLst/>
          </a:prstGeom>
        </p:spPr>
        <p:txBody>
          <a:bodyPr vert="horz" lIns="91440" tIns="45720" rIns="91440" bIns="45720" rtlCol="0" anchor="ctr"/>
          <a:lstStyle>
            <a:lvl1pPr algn="ctr">
              <a:defRPr sz="1200" b="1" i="0">
                <a:solidFill>
                  <a:schemeClr val="bg1"/>
                </a:solidFill>
                <a:latin typeface="Roboto" charset="0"/>
                <a:ea typeface="Roboto" charset="0"/>
                <a:cs typeface="Roboto" charset="0"/>
              </a:defRPr>
            </a:lvl1pPr>
          </a:lstStyle>
          <a:p>
            <a:fld id="{14B4D00A-D50C-0746-A67F-AB936F75AC6D}" type="slidenum">
              <a:rPr lang="en-US" smtClean="0"/>
              <a:pPr/>
              <a:t>‹#›</a:t>
            </a:fld>
            <a:endParaRPr lang="en-US" dirty="0"/>
          </a:p>
        </p:txBody>
      </p:sp>
      <p:pic>
        <p:nvPicPr>
          <p:cNvPr id="12" name="Picture 11"/>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615846" y="6473951"/>
            <a:ext cx="1158580" cy="311808"/>
          </a:xfrm>
          <a:prstGeom prst="rect">
            <a:avLst/>
          </a:prstGeom>
          <a:ln w="25400">
            <a:noFill/>
          </a:ln>
        </p:spPr>
      </p:pic>
    </p:spTree>
    <p:extLst>
      <p:ext uri="{BB962C8B-B14F-4D97-AF65-F5344CB8AC3E}">
        <p14:creationId xmlns:p14="http://schemas.microsoft.com/office/powerpoint/2010/main" val="27578264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1" r:id="rId3"/>
    <p:sldLayoutId id="2147483744" r:id="rId4"/>
    <p:sldLayoutId id="2147483745" r:id="rId5"/>
    <p:sldLayoutId id="2147483746" r:id="rId6"/>
    <p:sldLayoutId id="2147483747" r:id="rId7"/>
    <p:sldLayoutId id="2147483748" r:id="rId8"/>
    <p:sldLayoutId id="2147483749" r:id="rId9"/>
    <p:sldLayoutId id="2147483751" r:id="rId10"/>
    <p:sldLayoutId id="2147483750" r:id="rId11"/>
    <p:sldLayoutId id="2147483752" r:id="rId12"/>
    <p:sldLayoutId id="2147483753" r:id="rId13"/>
    <p:sldLayoutId id="2147483755" r:id="rId14"/>
    <p:sldLayoutId id="2147483756" r:id="rId15"/>
    <p:sldLayoutId id="2147483757" r:id="rId16"/>
    <p:sldLayoutId id="2147483761" r:id="rId17"/>
    <p:sldLayoutId id="2147483762" r:id="rId18"/>
    <p:sldLayoutId id="2147483763" r:id="rId19"/>
    <p:sldLayoutId id="2147483764" r:id="rId20"/>
    <p:sldLayoutId id="2147483766" r:id="rId21"/>
    <p:sldLayoutId id="2147483765" r:id="rId22"/>
  </p:sldLayoutIdLst>
  <p:hf hdr="0" dt="0"/>
  <p:txStyles>
    <p:titleStyle>
      <a:lvl1pPr algn="l" defTabSz="914400" rtl="0" eaLnBrk="1" latinLnBrk="0" hangingPunct="1">
        <a:lnSpc>
          <a:spcPct val="90000"/>
        </a:lnSpc>
        <a:spcBef>
          <a:spcPct val="0"/>
        </a:spcBef>
        <a:buNone/>
        <a:defRPr sz="3600" b="1" i="0" kern="1200">
          <a:solidFill>
            <a:srgbClr val="960D75"/>
          </a:solidFill>
          <a:latin typeface="Roboto" charset="0"/>
          <a:ea typeface="Roboto" charset="0"/>
          <a:cs typeface="Roboto" charset="0"/>
        </a:defRPr>
      </a:lvl1pPr>
    </p:titleStyle>
    <p:bodyStyle>
      <a:lvl1pPr marL="228600" indent="-228600" algn="l" defTabSz="914400" rtl="0" eaLnBrk="1" latinLnBrk="0" hangingPunct="1">
        <a:lnSpc>
          <a:spcPct val="90000"/>
        </a:lnSpc>
        <a:spcBef>
          <a:spcPts val="1000"/>
        </a:spcBef>
        <a:buClr>
          <a:srgbClr val="00AB9F"/>
        </a:buClr>
        <a:buFont typeface="Arial"/>
        <a:buChar char="•"/>
        <a:defRPr sz="2800" b="1" i="0" kern="1200">
          <a:solidFill>
            <a:srgbClr val="14334F"/>
          </a:solidFill>
          <a:latin typeface="Proxima Nova Semibold" charset="0"/>
          <a:ea typeface="Proxima Nova Semibold" charset="0"/>
          <a:cs typeface="Proxima Nova Semibold" charset="0"/>
        </a:defRPr>
      </a:lvl1pPr>
      <a:lvl2pPr marL="685800" indent="-228600" algn="l" defTabSz="914400" rtl="0" eaLnBrk="1" latinLnBrk="0" hangingPunct="1">
        <a:lnSpc>
          <a:spcPct val="90000"/>
        </a:lnSpc>
        <a:spcBef>
          <a:spcPts val="500"/>
        </a:spcBef>
        <a:buClr>
          <a:srgbClr val="960D75"/>
        </a:buClr>
        <a:buFont typeface="Wingdings" charset="2"/>
        <a:buChar char="§"/>
        <a:defRPr sz="2000" b="1" i="0" kern="1200">
          <a:solidFill>
            <a:srgbClr val="14334F"/>
          </a:solidFill>
          <a:latin typeface="Proxima Nova Semibold" charset="0"/>
          <a:ea typeface="Proxima Nova Semibold" charset="0"/>
          <a:cs typeface="Proxima Nova Semibold" charset="0"/>
        </a:defRPr>
      </a:lvl2pPr>
      <a:lvl3pPr marL="1143000" indent="-228600" algn="l" defTabSz="914400" rtl="0" eaLnBrk="1" latinLnBrk="0" hangingPunct="1">
        <a:lnSpc>
          <a:spcPct val="90000"/>
        </a:lnSpc>
        <a:spcBef>
          <a:spcPts val="500"/>
        </a:spcBef>
        <a:buSzPct val="75000"/>
        <a:buFont typeface="Wingdings" charset="2"/>
        <a:buChar char="Ø"/>
        <a:defRPr sz="1800" b="1" i="0" kern="1200">
          <a:solidFill>
            <a:srgbClr val="14334F"/>
          </a:solidFill>
          <a:latin typeface="Proxima Nova Semibold" charset="0"/>
          <a:ea typeface="Proxima Nova Semibold" charset="0"/>
          <a:cs typeface="Proxima Nova Semibold" charset="0"/>
        </a:defRPr>
      </a:lvl3pPr>
      <a:lvl4pPr marL="1600200" indent="-228600" algn="l" defTabSz="914400" rtl="0" eaLnBrk="1" latinLnBrk="0" hangingPunct="1">
        <a:lnSpc>
          <a:spcPct val="90000"/>
        </a:lnSpc>
        <a:spcBef>
          <a:spcPts val="500"/>
        </a:spcBef>
        <a:buFont typeface="Arial"/>
        <a:buChar char="•"/>
        <a:defRPr sz="1600" b="1" i="0" kern="1200">
          <a:solidFill>
            <a:srgbClr val="14334F"/>
          </a:solidFill>
          <a:latin typeface="Proxima Nova Semibold" charset="0"/>
          <a:ea typeface="Proxima Nova Semibold" charset="0"/>
          <a:cs typeface="Proxima Nova Semibold" charset="0"/>
        </a:defRPr>
      </a:lvl4pPr>
      <a:lvl5pPr marL="2057400" indent="-228600" algn="l" defTabSz="914400" rtl="0" eaLnBrk="1" latinLnBrk="0" hangingPunct="1">
        <a:lnSpc>
          <a:spcPct val="90000"/>
        </a:lnSpc>
        <a:spcBef>
          <a:spcPts val="500"/>
        </a:spcBef>
        <a:buFont typeface="Arial"/>
        <a:buChar char="•"/>
        <a:defRPr sz="1600" b="1" i="0" kern="1200">
          <a:solidFill>
            <a:srgbClr val="14334F"/>
          </a:solidFill>
          <a:latin typeface="Proxima Nova Semibold" charset="0"/>
          <a:ea typeface="Proxima Nova Semibold" charset="0"/>
          <a:cs typeface="Proxima Nova Semi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jpeg"/><Relationship Id="rId8" Type="http://schemas.openxmlformats.org/officeDocument/2006/relationships/image" Target="../media/image15.png"/><Relationship Id="rId9" Type="http://schemas.openxmlformats.org/officeDocument/2006/relationships/image" Target="../media/image16.tiff"/><Relationship Id="rId10" Type="http://schemas.openxmlformats.org/officeDocument/2006/relationships/image" Target="../media/image17.pn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emf"/><Relationship Id="rId6" Type="http://schemas.openxmlformats.org/officeDocument/2006/relationships/image" Target="../media/image36.tiff"/><Relationship Id="rId7" Type="http://schemas.openxmlformats.org/officeDocument/2006/relationships/image" Target="../media/image37.jpeg"/><Relationship Id="rId8" Type="http://schemas.openxmlformats.org/officeDocument/2006/relationships/image" Target="../media/image38.pn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normAutofit/>
          </a:bodyPr>
          <a:lstStyle/>
          <a:p>
            <a:r>
              <a:rPr lang="en-US">
                <a:latin typeface="Roboto" charset="0"/>
                <a:ea typeface="Roboto" charset="0"/>
                <a:cs typeface="Roboto" charset="0"/>
              </a:rPr>
              <a:t>Leader in Cloud and Object Storage for Enterprise IT</a:t>
            </a:r>
            <a:endParaRPr lang="en-US" dirty="0">
              <a:latin typeface="Roboto" charset="0"/>
              <a:ea typeface="Roboto" charset="0"/>
              <a:cs typeface="Roboto" charset="0"/>
            </a:endParaRPr>
          </a:p>
        </p:txBody>
      </p:sp>
      <p:sp>
        <p:nvSpPr>
          <p:cNvPr id="15" name="Text Placeholder 14"/>
          <p:cNvSpPr>
            <a:spLocks noGrp="1"/>
          </p:cNvSpPr>
          <p:nvPr>
            <p:ph type="body" sz="quarter" idx="13"/>
          </p:nvPr>
        </p:nvSpPr>
        <p:spPr/>
        <p:txBody>
          <a:bodyPr/>
          <a:lstStyle/>
          <a:p>
            <a:r>
              <a:rPr lang="en-US"/>
              <a:t>Prepared by Paul Turner</a:t>
            </a:r>
            <a:endParaRPr lang="en-US" dirty="0"/>
          </a:p>
        </p:txBody>
      </p:sp>
      <p:sp>
        <p:nvSpPr>
          <p:cNvPr id="4" name="Footer Placeholder 3"/>
          <p:cNvSpPr>
            <a:spLocks noGrp="1"/>
          </p:cNvSpPr>
          <p:nvPr>
            <p:ph type="ftr" sz="quarter" idx="15"/>
          </p:nvPr>
        </p:nvSpPr>
        <p:spPr/>
        <p:txBody>
          <a:bodyPr/>
          <a:lstStyle/>
          <a:p>
            <a:r>
              <a:rPr lang="en-US" i="1"/>
              <a:t>Scality Confidential</a:t>
            </a:r>
            <a:endParaRPr lang="en-US" i="1" dirty="0"/>
          </a:p>
        </p:txBody>
      </p:sp>
    </p:spTree>
    <p:extLst>
      <p:ext uri="{BB962C8B-B14F-4D97-AF65-F5344CB8AC3E}">
        <p14:creationId xmlns:p14="http://schemas.microsoft.com/office/powerpoint/2010/main" val="8616602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Roboto" charset="0"/>
                <a:ea typeface="Roboto" charset="0"/>
                <a:cs typeface="Roboto" charset="0"/>
              </a:rPr>
              <a:t>Digital Transformation impacts every industry</a:t>
            </a:r>
          </a:p>
        </p:txBody>
      </p:sp>
      <p:grpSp>
        <p:nvGrpSpPr>
          <p:cNvPr id="15" name="Group 14"/>
          <p:cNvGrpSpPr/>
          <p:nvPr/>
        </p:nvGrpSpPr>
        <p:grpSpPr>
          <a:xfrm>
            <a:off x="1323194" y="1264761"/>
            <a:ext cx="4022770" cy="2467143"/>
            <a:chOff x="221777" y="1327103"/>
            <a:chExt cx="3453526" cy="1997142"/>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1777" y="1373519"/>
              <a:ext cx="3453526" cy="1940881"/>
            </a:xfrm>
            <a:prstGeom prst="rect">
              <a:avLst/>
            </a:prstGeom>
          </p:spPr>
        </p:pic>
        <p:sp>
          <p:nvSpPr>
            <p:cNvPr id="17" name="Rectangle 16"/>
            <p:cNvSpPr/>
            <p:nvPr/>
          </p:nvSpPr>
          <p:spPr>
            <a:xfrm>
              <a:off x="1695893" y="1380090"/>
              <a:ext cx="1979410" cy="1944155"/>
            </a:xfrm>
            <a:prstGeom prst="rect">
              <a:avLst/>
            </a:prstGeom>
            <a:solidFill>
              <a:schemeClr val="bg1">
                <a:lumMod val="95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1695893" y="1327103"/>
              <a:ext cx="1979410" cy="1979410"/>
            </a:xfrm>
            <a:prstGeom prst="rect">
              <a:avLst/>
            </a:prstGeom>
            <a:ln>
              <a:noFill/>
            </a:ln>
          </p:spPr>
        </p:pic>
      </p:grpSp>
      <p:grpSp>
        <p:nvGrpSpPr>
          <p:cNvPr id="24" name="Group 23"/>
          <p:cNvGrpSpPr/>
          <p:nvPr/>
        </p:nvGrpSpPr>
        <p:grpSpPr>
          <a:xfrm>
            <a:off x="6909802" y="1302549"/>
            <a:ext cx="4022770" cy="2415361"/>
            <a:chOff x="221777" y="3983386"/>
            <a:chExt cx="3453526" cy="1944155"/>
          </a:xfrm>
        </p:grpSpPr>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1777" y="3983386"/>
              <a:ext cx="3453526" cy="1942746"/>
            </a:xfrm>
            <a:prstGeom prst="rect">
              <a:avLst/>
            </a:prstGeom>
          </p:spPr>
        </p:pic>
        <p:sp>
          <p:nvSpPr>
            <p:cNvPr id="26" name="Rectangle 25"/>
            <p:cNvSpPr/>
            <p:nvPr/>
          </p:nvSpPr>
          <p:spPr>
            <a:xfrm>
              <a:off x="221777" y="3983386"/>
              <a:ext cx="1279624" cy="1944155"/>
            </a:xfrm>
            <a:prstGeom prst="rect">
              <a:avLst/>
            </a:prstGeom>
            <a:solidFill>
              <a:schemeClr val="bg1">
                <a:lumMod val="95000"/>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7359" y="4403205"/>
              <a:ext cx="1024562" cy="1024562"/>
            </a:xfrm>
            <a:prstGeom prst="rect">
              <a:avLst/>
            </a:prstGeom>
          </p:spPr>
        </p:pic>
      </p:grpSp>
      <p:grpSp>
        <p:nvGrpSpPr>
          <p:cNvPr id="28" name="Group 27"/>
          <p:cNvGrpSpPr/>
          <p:nvPr/>
        </p:nvGrpSpPr>
        <p:grpSpPr>
          <a:xfrm>
            <a:off x="2029799" y="3819374"/>
            <a:ext cx="4023960" cy="2368109"/>
            <a:chOff x="3878278" y="1373519"/>
            <a:chExt cx="3311700" cy="1958206"/>
          </a:xfrm>
        </p:grpSpPr>
        <p:pic>
          <p:nvPicPr>
            <p:cNvPr id="29" name="Picture 2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878278" y="1373519"/>
              <a:ext cx="3311700" cy="1958206"/>
            </a:xfrm>
            <a:prstGeom prst="rect">
              <a:avLst/>
            </a:prstGeom>
          </p:spPr>
        </p:pic>
        <p:sp>
          <p:nvSpPr>
            <p:cNvPr id="30" name="Rectangle 29"/>
            <p:cNvSpPr/>
            <p:nvPr/>
          </p:nvSpPr>
          <p:spPr>
            <a:xfrm>
              <a:off x="3878278" y="2755114"/>
              <a:ext cx="3311700" cy="570235"/>
            </a:xfrm>
            <a:prstGeom prst="rect">
              <a:avLst/>
            </a:prstGeom>
            <a:solidFill>
              <a:schemeClr val="bg1">
                <a:lumMod val="95000"/>
                <a:alpha val="6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89624" y="2845343"/>
              <a:ext cx="2301147" cy="411905"/>
            </a:xfrm>
            <a:prstGeom prst="rect">
              <a:avLst/>
            </a:prstGeom>
          </p:spPr>
        </p:pic>
      </p:grpSp>
      <p:grpSp>
        <p:nvGrpSpPr>
          <p:cNvPr id="32" name="Group 31"/>
          <p:cNvGrpSpPr/>
          <p:nvPr/>
        </p:nvGrpSpPr>
        <p:grpSpPr>
          <a:xfrm>
            <a:off x="6272066" y="3819374"/>
            <a:ext cx="4022770" cy="2385970"/>
            <a:chOff x="7346358" y="1379723"/>
            <a:chExt cx="3074621" cy="1934677"/>
          </a:xfrm>
        </p:grpSpPr>
        <p:pic>
          <p:nvPicPr>
            <p:cNvPr id="33" name="Picture 3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346358" y="1379723"/>
              <a:ext cx="3074621" cy="1934677"/>
            </a:xfrm>
            <a:prstGeom prst="rect">
              <a:avLst/>
            </a:prstGeom>
          </p:spPr>
        </p:pic>
        <p:sp>
          <p:nvSpPr>
            <p:cNvPr id="34" name="Rectangle 33"/>
            <p:cNvSpPr/>
            <p:nvPr/>
          </p:nvSpPr>
          <p:spPr>
            <a:xfrm>
              <a:off x="7346358" y="2745297"/>
              <a:ext cx="3074621" cy="558384"/>
            </a:xfrm>
            <a:prstGeom prst="rect">
              <a:avLst/>
            </a:prstGeom>
            <a:solidFill>
              <a:schemeClr val="bg1">
                <a:lumMod val="95000"/>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10" cstate="email">
              <a:clrChange>
                <a:clrFrom>
                  <a:srgbClr val="FCFCFC"/>
                </a:clrFrom>
                <a:clrTo>
                  <a:srgbClr val="FCFCFC">
                    <a:alpha val="0"/>
                  </a:srgbClr>
                </a:clrTo>
              </a:clrChange>
              <a:extLst>
                <a:ext uri="{28A0092B-C50C-407E-A947-70E740481C1C}">
                  <a14:useLocalDpi xmlns:a14="http://schemas.microsoft.com/office/drawing/2010/main"/>
                </a:ext>
              </a:extLst>
            </a:blip>
            <a:srcRect/>
            <a:stretch/>
          </p:blipFill>
          <p:spPr>
            <a:xfrm>
              <a:off x="8101541" y="2851469"/>
              <a:ext cx="2265279" cy="399437"/>
            </a:xfrm>
            <a:prstGeom prst="rect">
              <a:avLst/>
            </a:prstGeom>
          </p:spPr>
        </p:pic>
      </p:grpSp>
      <p:sp>
        <p:nvSpPr>
          <p:cNvPr id="7" name="Footer Placeholder 6"/>
          <p:cNvSpPr>
            <a:spLocks noGrp="1"/>
          </p:cNvSpPr>
          <p:nvPr>
            <p:ph type="ftr" sz="quarter" idx="3"/>
          </p:nvPr>
        </p:nvSpPr>
        <p:spPr/>
        <p:txBody>
          <a:bodyPr/>
          <a:lstStyle/>
          <a:p>
            <a:r>
              <a:rPr lang="en-US" i="1"/>
              <a:t>Scality Confidential</a:t>
            </a:r>
            <a:endParaRPr lang="en-US" i="1" dirty="0"/>
          </a:p>
        </p:txBody>
      </p:sp>
      <p:sp>
        <p:nvSpPr>
          <p:cNvPr id="8" name="Slide Number Placeholder 7"/>
          <p:cNvSpPr>
            <a:spLocks noGrp="1"/>
          </p:cNvSpPr>
          <p:nvPr>
            <p:ph type="sldNum" sz="quarter" idx="4"/>
          </p:nvPr>
        </p:nvSpPr>
        <p:spPr/>
        <p:txBody>
          <a:bodyPr/>
          <a:lstStyle/>
          <a:p>
            <a:fld id="{14B4D00A-D50C-0746-A67F-AB936F75AC6D}" type="slidenum">
              <a:rPr lang="en-US" smtClean="0"/>
              <a:pPr/>
              <a:t>1</a:t>
            </a:fld>
            <a:endParaRPr lang="en-US" dirty="0"/>
          </a:p>
        </p:txBody>
      </p:sp>
    </p:spTree>
    <p:extLst>
      <p:ext uri="{BB962C8B-B14F-4D97-AF65-F5344CB8AC3E}">
        <p14:creationId xmlns:p14="http://schemas.microsoft.com/office/powerpoint/2010/main" val="202475740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Roboto" charset="0"/>
                <a:ea typeface="Roboto" charset="0"/>
                <a:cs typeface="Roboto" charset="0"/>
              </a:rPr>
              <a:t>You Need</a:t>
            </a:r>
            <a:br>
              <a:rPr lang="en-US" dirty="0">
                <a:latin typeface="Roboto" charset="0"/>
                <a:ea typeface="Roboto" charset="0"/>
                <a:cs typeface="Roboto" charset="0"/>
              </a:rPr>
            </a:br>
            <a:r>
              <a:rPr lang="en-US" dirty="0">
                <a:latin typeface="Roboto" charset="0"/>
                <a:ea typeface="Roboto" charset="0"/>
                <a:cs typeface="Roboto" charset="0"/>
              </a:rPr>
              <a:t>Digital Business Ready Storage</a:t>
            </a:r>
          </a:p>
        </p:txBody>
      </p:sp>
      <p:sp>
        <p:nvSpPr>
          <p:cNvPr id="7" name="Footer Placeholder 6"/>
          <p:cNvSpPr>
            <a:spLocks noGrp="1"/>
          </p:cNvSpPr>
          <p:nvPr>
            <p:ph type="ftr" sz="quarter" idx="3"/>
          </p:nvPr>
        </p:nvSpPr>
        <p:spPr/>
        <p:txBody>
          <a:bodyPr/>
          <a:lstStyle/>
          <a:p>
            <a:r>
              <a:rPr lang="en-US" i="1">
                <a:latin typeface="Geogrotesque" charset="0"/>
                <a:ea typeface="Geogrotesque" charset="0"/>
                <a:cs typeface="Geogrotesque" charset="0"/>
              </a:rPr>
              <a:t>Scality Confidential</a:t>
            </a:r>
            <a:endParaRPr lang="en-US" i="1" dirty="0">
              <a:latin typeface="Geogrotesque" charset="0"/>
              <a:ea typeface="Geogrotesque" charset="0"/>
              <a:cs typeface="Geogrotesque" charset="0"/>
            </a:endParaRPr>
          </a:p>
        </p:txBody>
      </p:sp>
      <p:sp>
        <p:nvSpPr>
          <p:cNvPr id="8" name="Slide Number Placeholder 7"/>
          <p:cNvSpPr>
            <a:spLocks noGrp="1"/>
          </p:cNvSpPr>
          <p:nvPr>
            <p:ph type="sldNum" sz="quarter" idx="4"/>
          </p:nvPr>
        </p:nvSpPr>
        <p:spPr/>
        <p:txBody>
          <a:bodyPr/>
          <a:lstStyle/>
          <a:p>
            <a:fld id="{14B4D00A-D50C-0746-A67F-AB936F75AC6D}" type="slidenum">
              <a:rPr lang="en-US" smtClean="0"/>
              <a:pPr/>
              <a:t>2</a:t>
            </a:fld>
            <a:endParaRPr lang="en-US" dirty="0"/>
          </a:p>
        </p:txBody>
      </p:sp>
    </p:spTree>
    <p:extLst>
      <p:ext uri="{BB962C8B-B14F-4D97-AF65-F5344CB8AC3E}">
        <p14:creationId xmlns:p14="http://schemas.microsoft.com/office/powerpoint/2010/main" val="263019917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7312289" y="3642911"/>
            <a:ext cx="4006713" cy="836515"/>
          </a:xfrm>
          <a:prstGeom prst="rect">
            <a:avLst/>
          </a:prstGeom>
          <a:noFill/>
          <a:ln>
            <a:noFill/>
          </a:ln>
        </p:spPr>
        <p:txBody>
          <a:bodyPr wrap="square" lIns="0" tIns="0" rIns="0" bIns="0" anchor="ctr"/>
          <a:lstStyle/>
          <a:p>
            <a:pPr algn="r">
              <a:defRPr lang="en-US"/>
            </a:pPr>
            <a:r>
              <a:rPr lang="en-US" sz="2200" b="1" dirty="0">
                <a:solidFill>
                  <a:srgbClr val="14334F"/>
                </a:solidFill>
                <a:latin typeface="ProximaNova-Semibold" charset="77"/>
                <a:ea typeface="ProximaNova-Semibold" charset="77"/>
                <a:cs typeface="ProximaNova-Semibold" charset="77"/>
              </a:rPr>
              <a:t>Cloud Optimized</a:t>
            </a:r>
          </a:p>
          <a:p>
            <a:pPr algn="r">
              <a:defRPr lang="en-US"/>
            </a:pPr>
            <a:endParaRPr lang="en-US" sz="800" dirty="0">
              <a:solidFill>
                <a:srgbClr val="14334F"/>
              </a:solidFill>
              <a:latin typeface="ProximaNova-Semibold" charset="77"/>
              <a:ea typeface="ProximaNova-Semibold" charset="77"/>
              <a:cs typeface="ProximaNova-Semibold" charset="77"/>
            </a:endParaRPr>
          </a:p>
          <a:p>
            <a:pPr algn="r">
              <a:defRPr lang="en-US"/>
            </a:pPr>
            <a:r>
              <a:rPr lang="en-US" dirty="0">
                <a:solidFill>
                  <a:srgbClr val="14334F"/>
                </a:solidFill>
                <a:latin typeface="ProximaNova-Semibold" charset="77"/>
                <a:ea typeface="ProximaNova-Semibold" charset="77"/>
                <a:cs typeface="ProximaNova-Semibold" charset="77"/>
              </a:rPr>
              <a:t>API and Access Compatible with Cloud</a:t>
            </a:r>
          </a:p>
        </p:txBody>
      </p:sp>
      <p:sp>
        <p:nvSpPr>
          <p:cNvPr id="32" name="TextBox 31"/>
          <p:cNvSpPr txBox="1"/>
          <p:nvPr/>
        </p:nvSpPr>
        <p:spPr>
          <a:xfrm>
            <a:off x="7174365" y="1811512"/>
            <a:ext cx="4541385" cy="1216151"/>
          </a:xfrm>
          <a:prstGeom prst="rect">
            <a:avLst/>
          </a:prstGeom>
          <a:noFill/>
          <a:ln>
            <a:noFill/>
          </a:ln>
        </p:spPr>
        <p:txBody>
          <a:bodyPr wrap="square" lIns="0" tIns="0" rIns="0" bIns="0" anchor="ctr"/>
          <a:lstStyle/>
          <a:p>
            <a:pPr algn="r">
              <a:defRPr lang="en-US"/>
            </a:pPr>
            <a:r>
              <a:rPr lang="en-US" sz="2200" b="1" dirty="0">
                <a:solidFill>
                  <a:srgbClr val="14334F"/>
                </a:solidFill>
                <a:latin typeface="ProximaNova-Semibold" charset="77"/>
                <a:ea typeface="ProximaNova-Semibold" charset="77"/>
                <a:cs typeface="ProximaNova-Semibold" charset="77"/>
              </a:rPr>
              <a:t>Petabyte Scalability</a:t>
            </a:r>
          </a:p>
          <a:p>
            <a:pPr algn="r">
              <a:spcBef>
                <a:spcPts val="300"/>
              </a:spcBef>
              <a:defRPr lang="en-US"/>
            </a:pPr>
            <a:r>
              <a:rPr lang="en-US" dirty="0">
                <a:solidFill>
                  <a:srgbClr val="14334F"/>
                </a:solidFill>
                <a:latin typeface="ProximaNova-Semibold" charset="77"/>
                <a:ea typeface="ProximaNova-Semibold" charset="77"/>
                <a:cs typeface="ProximaNova-Semibold" charset="77"/>
              </a:rPr>
              <a:t>Scale capacity and performance on demand</a:t>
            </a:r>
          </a:p>
          <a:p>
            <a:pPr algn="r">
              <a:spcBef>
                <a:spcPts val="300"/>
              </a:spcBef>
              <a:defRPr lang="en-US"/>
            </a:pPr>
            <a:r>
              <a:rPr lang="en-US" dirty="0">
                <a:solidFill>
                  <a:srgbClr val="14334F"/>
                </a:solidFill>
                <a:latin typeface="ProximaNova-Semibold" charset="77"/>
                <a:ea typeface="ProximaNova-Semibold" charset="77"/>
                <a:cs typeface="ProximaNova-Semibold" charset="77"/>
              </a:rPr>
              <a:t>Highly automated operations</a:t>
            </a:r>
          </a:p>
        </p:txBody>
      </p:sp>
      <p:sp>
        <p:nvSpPr>
          <p:cNvPr id="2" name="Title 1"/>
          <p:cNvSpPr>
            <a:spLocks noGrp="1"/>
          </p:cNvSpPr>
          <p:nvPr>
            <p:ph type="title"/>
          </p:nvPr>
        </p:nvSpPr>
        <p:spPr/>
        <p:txBody>
          <a:bodyPr/>
          <a:lstStyle/>
          <a:p>
            <a:r>
              <a:rPr lang="en-US" dirty="0"/>
              <a:t>Software Defined Object Storage is the Answer</a:t>
            </a:r>
            <a:r>
              <a:rPr lang="mr-IN" dirty="0"/>
              <a:t>…</a:t>
            </a:r>
            <a:endParaRPr lang="en-US" dirty="0"/>
          </a:p>
        </p:txBody>
      </p:sp>
      <p:sp>
        <p:nvSpPr>
          <p:cNvPr id="19" name="Oval 18"/>
          <p:cNvSpPr/>
          <p:nvPr/>
        </p:nvSpPr>
        <p:spPr>
          <a:xfrm>
            <a:off x="4321186" y="1827964"/>
            <a:ext cx="2749504" cy="2749504"/>
          </a:xfrm>
          <a:prstGeom prst="ellipse">
            <a:avLst/>
          </a:prstGeom>
          <a:solidFill>
            <a:schemeClr val="bg1">
              <a:lumMod val="8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96708" y="2243673"/>
            <a:ext cx="3282856" cy="836515"/>
          </a:xfrm>
          <a:prstGeom prst="rect">
            <a:avLst/>
          </a:prstGeom>
          <a:noFill/>
          <a:ln>
            <a:noFill/>
          </a:ln>
        </p:spPr>
        <p:txBody>
          <a:bodyPr wrap="square" lIns="0" tIns="0" rIns="0" bIns="0" anchor="ctr"/>
          <a:lstStyle/>
          <a:p>
            <a:pPr>
              <a:defRPr lang="en-US"/>
            </a:pPr>
            <a:r>
              <a:rPr sz="2200" b="1" dirty="0">
                <a:solidFill>
                  <a:srgbClr val="14334F"/>
                </a:solidFill>
                <a:latin typeface="ProximaNova-Semibold" charset="77"/>
                <a:ea typeface="ProximaNova-Semibold" charset="77"/>
                <a:cs typeface="ProximaNova-Semibold" charset="77"/>
              </a:rPr>
              <a:t>Alway</a:t>
            </a:r>
            <a:r>
              <a:rPr lang="en-US" sz="2200" b="1" dirty="0">
                <a:solidFill>
                  <a:srgbClr val="14334F"/>
                </a:solidFill>
                <a:latin typeface="ProximaNova-Semibold" charset="77"/>
                <a:ea typeface="ProximaNova-Semibold" charset="77"/>
                <a:cs typeface="ProximaNova-Semibold" charset="77"/>
              </a:rPr>
              <a:t>s</a:t>
            </a:r>
            <a:r>
              <a:rPr sz="2200" b="1" dirty="0">
                <a:solidFill>
                  <a:srgbClr val="14334F"/>
                </a:solidFill>
                <a:latin typeface="ProximaNova-Semibold" charset="77"/>
                <a:ea typeface="ProximaNova-Semibold" charset="77"/>
                <a:cs typeface="ProximaNova-Semibold" charset="77"/>
              </a:rPr>
              <a:t>-on</a:t>
            </a:r>
            <a:endParaRPr lang="en-US" sz="2200" b="1" dirty="0">
              <a:solidFill>
                <a:srgbClr val="14334F"/>
              </a:solidFill>
              <a:latin typeface="ProximaNova-Semibold" charset="77"/>
              <a:ea typeface="ProximaNova-Semibold" charset="77"/>
              <a:cs typeface="ProximaNova-Semibold" charset="77"/>
            </a:endParaRPr>
          </a:p>
          <a:p>
            <a:pPr>
              <a:defRPr lang="en-US"/>
            </a:pPr>
            <a:endParaRPr lang="en-US" sz="800" dirty="0">
              <a:solidFill>
                <a:srgbClr val="14334F"/>
              </a:solidFill>
              <a:latin typeface="ProximaNova-Semibold" charset="77"/>
              <a:ea typeface="ProximaNova-Semibold" charset="77"/>
              <a:cs typeface="ProximaNova-Semibold" charset="77"/>
            </a:endParaRPr>
          </a:p>
          <a:p>
            <a:pPr>
              <a:defRPr lang="en-US"/>
            </a:pPr>
            <a:r>
              <a:rPr lang="en-US" dirty="0">
                <a:solidFill>
                  <a:srgbClr val="14334F"/>
                </a:solidFill>
                <a:latin typeface="ProximaNova-Semibold" charset="77"/>
                <a:ea typeface="ProximaNova-Semibold" charset="77"/>
                <a:cs typeface="ProximaNova-Semibold" charset="77"/>
              </a:rPr>
              <a:t>100% availability guaranteed</a:t>
            </a:r>
            <a:endParaRPr dirty="0">
              <a:solidFill>
                <a:srgbClr val="14334F"/>
              </a:solidFill>
              <a:latin typeface="ProximaNova-Semibold" charset="77"/>
              <a:ea typeface="ProximaNova-Semibold" charset="77"/>
              <a:cs typeface="ProximaNova-Semibold" charset="77"/>
            </a:endParaRPr>
          </a:p>
        </p:txBody>
      </p:sp>
      <p:sp>
        <p:nvSpPr>
          <p:cNvPr id="23" name="TextBox 22"/>
          <p:cNvSpPr txBox="1"/>
          <p:nvPr/>
        </p:nvSpPr>
        <p:spPr>
          <a:xfrm>
            <a:off x="461846" y="3912560"/>
            <a:ext cx="4075907" cy="1367434"/>
          </a:xfrm>
          <a:prstGeom prst="rect">
            <a:avLst/>
          </a:prstGeom>
          <a:noFill/>
          <a:ln>
            <a:noFill/>
          </a:ln>
        </p:spPr>
        <p:txBody>
          <a:bodyPr wrap="square" lIns="0" tIns="0" rIns="0" bIns="0" anchor="ctr"/>
          <a:lstStyle/>
          <a:p>
            <a:pPr>
              <a:defRPr lang="en-US"/>
            </a:pPr>
            <a:r>
              <a:rPr lang="en-US" sz="2200" b="1" dirty="0">
                <a:solidFill>
                  <a:srgbClr val="14334F"/>
                </a:solidFill>
                <a:latin typeface="ProximaNova-Semibold" charset="77"/>
                <a:ea typeface="ProximaNova-Semibold" charset="77"/>
                <a:cs typeface="ProximaNova-Semibold" charset="77"/>
              </a:rPr>
              <a:t>Enterprise Ready</a:t>
            </a:r>
            <a:endParaRPr lang="en-US" sz="800" dirty="0">
              <a:solidFill>
                <a:srgbClr val="14334F"/>
              </a:solidFill>
              <a:latin typeface="ProximaNova-Semibold" charset="77"/>
              <a:ea typeface="ProximaNova-Semibold" charset="77"/>
              <a:cs typeface="ProximaNova-Semibold" charset="77"/>
            </a:endParaRPr>
          </a:p>
          <a:p>
            <a:pPr>
              <a:defRPr lang="en-US"/>
            </a:pPr>
            <a:r>
              <a:rPr lang="en-US" dirty="0">
                <a:solidFill>
                  <a:srgbClr val="14334F"/>
                </a:solidFill>
                <a:latin typeface="ProximaNova-Semibold" charset="77"/>
                <a:ea typeface="ProximaNova-Semibold" charset="77"/>
                <a:cs typeface="ProximaNova-Semibold" charset="77"/>
              </a:rPr>
              <a:t>Secure and Enterprise IT integrated</a:t>
            </a:r>
          </a:p>
          <a:p>
            <a:pPr>
              <a:defRPr lang="en-US"/>
            </a:pPr>
            <a:r>
              <a:rPr lang="en-US" dirty="0">
                <a:solidFill>
                  <a:srgbClr val="14334F"/>
                </a:solidFill>
                <a:latin typeface="ProximaNova-Semibold" charset="77"/>
                <a:ea typeface="ProximaNova-Semibold" charset="77"/>
                <a:cs typeface="ProximaNova-Semibold" charset="77"/>
              </a:rPr>
              <a:t>Complete freedom of Hardware choice</a:t>
            </a:r>
          </a:p>
          <a:p>
            <a:pPr>
              <a:defRPr lang="en-US"/>
            </a:pPr>
            <a:r>
              <a:rPr lang="en-US" dirty="0">
                <a:solidFill>
                  <a:srgbClr val="14334F"/>
                </a:solidFill>
                <a:latin typeface="ProximaNova-Semibold" charset="77"/>
                <a:ea typeface="ProximaNova-Semibold" charset="77"/>
                <a:cs typeface="ProximaNova-Semibold" charset="77"/>
              </a:rPr>
              <a:t>Supports file and object natively</a:t>
            </a:r>
            <a:endParaRPr dirty="0">
              <a:solidFill>
                <a:srgbClr val="14334F"/>
              </a:solidFill>
              <a:latin typeface="ProximaNova-Semibold" charset="77"/>
              <a:ea typeface="ProximaNova-Semibold" charset="77"/>
              <a:cs typeface="ProximaNova-Semibold" charset="77"/>
            </a:endParaRPr>
          </a:p>
        </p:txBody>
      </p:sp>
      <p:pic>
        <p:nvPicPr>
          <p:cNvPr id="24" name="Picture 23"/>
          <p:cNvPicPr>
            <a:picLocks noChangeAspect="1"/>
          </p:cNvPicPr>
          <p:nvPr/>
        </p:nvPicPr>
        <p:blipFill>
          <a:blip r:embed="rId3"/>
          <a:stretch>
            <a:fillRect/>
          </a:stretch>
        </p:blipFill>
        <p:spPr>
          <a:xfrm>
            <a:off x="4247586" y="2049763"/>
            <a:ext cx="889000" cy="977900"/>
          </a:xfrm>
          <a:prstGeom prst="rect">
            <a:avLst/>
          </a:prstGeom>
        </p:spPr>
      </p:pic>
      <p:cxnSp>
        <p:nvCxnSpPr>
          <p:cNvPr id="26" name="Straight Connector 25"/>
          <p:cNvCxnSpPr>
            <a:stCxn id="22" idx="1"/>
          </p:cNvCxnSpPr>
          <p:nvPr/>
        </p:nvCxnSpPr>
        <p:spPr>
          <a:xfrm>
            <a:off x="796708" y="2661931"/>
            <a:ext cx="3282856" cy="23512"/>
          </a:xfrm>
          <a:prstGeom prst="line">
            <a:avLst/>
          </a:prstGeom>
          <a:ln w="19050" cap="rnd">
            <a:solidFill>
              <a:srgbClr val="00B4AE"/>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1846" y="4361217"/>
            <a:ext cx="3902134" cy="0"/>
          </a:xfrm>
          <a:prstGeom prst="line">
            <a:avLst/>
          </a:prstGeom>
          <a:ln w="19050" cap="rnd">
            <a:solidFill>
              <a:srgbClr val="00B4AE"/>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410831" y="2275918"/>
            <a:ext cx="4304919" cy="0"/>
          </a:xfrm>
          <a:prstGeom prst="line">
            <a:avLst/>
          </a:prstGeom>
          <a:ln w="19050" cap="rnd">
            <a:solidFill>
              <a:srgbClr val="00B4AE"/>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582287" y="4129126"/>
            <a:ext cx="3736715" cy="0"/>
          </a:xfrm>
          <a:prstGeom prst="line">
            <a:avLst/>
          </a:prstGeom>
          <a:ln w="19050" cap="rnd">
            <a:solidFill>
              <a:srgbClr val="00B4AE"/>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6394625" y="3715613"/>
            <a:ext cx="889000" cy="977900"/>
          </a:xfrm>
          <a:prstGeom prst="rect">
            <a:avLst/>
          </a:prstGeom>
        </p:spPr>
      </p:pic>
      <p:pic>
        <p:nvPicPr>
          <p:cNvPr id="4" name="Picture 3"/>
          <p:cNvPicPr>
            <a:picLocks noChangeAspect="1"/>
          </p:cNvPicPr>
          <p:nvPr/>
        </p:nvPicPr>
        <p:blipFill>
          <a:blip r:embed="rId5"/>
          <a:stretch>
            <a:fillRect/>
          </a:stretch>
        </p:blipFill>
        <p:spPr>
          <a:xfrm>
            <a:off x="6285365" y="1970361"/>
            <a:ext cx="889000" cy="977900"/>
          </a:xfrm>
          <a:prstGeom prst="rect">
            <a:avLst/>
          </a:prstGeom>
        </p:spPr>
      </p:pic>
      <p:pic>
        <p:nvPicPr>
          <p:cNvPr id="5" name="Picture 4"/>
          <p:cNvPicPr>
            <a:picLocks noChangeAspect="1"/>
          </p:cNvPicPr>
          <p:nvPr/>
        </p:nvPicPr>
        <p:blipFill>
          <a:blip r:embed="rId6"/>
          <a:stretch>
            <a:fillRect/>
          </a:stretch>
        </p:blipFill>
        <p:spPr>
          <a:xfrm>
            <a:off x="4496944" y="3831658"/>
            <a:ext cx="889000" cy="977900"/>
          </a:xfrm>
          <a:prstGeom prst="rect">
            <a:avLst/>
          </a:prstGeom>
        </p:spPr>
      </p:pic>
      <p:sp>
        <p:nvSpPr>
          <p:cNvPr id="9" name="Footer Placeholder 8"/>
          <p:cNvSpPr>
            <a:spLocks noGrp="1"/>
          </p:cNvSpPr>
          <p:nvPr>
            <p:ph type="ftr" sz="quarter" idx="3"/>
          </p:nvPr>
        </p:nvSpPr>
        <p:spPr/>
        <p:txBody>
          <a:bodyPr/>
          <a:lstStyle/>
          <a:p>
            <a:r>
              <a:rPr lang="en-US" i="1"/>
              <a:t>Scality Confidential</a:t>
            </a:r>
            <a:endParaRPr lang="en-US" i="1" dirty="0"/>
          </a:p>
        </p:txBody>
      </p:sp>
      <p:sp>
        <p:nvSpPr>
          <p:cNvPr id="10" name="Slide Number Placeholder 9"/>
          <p:cNvSpPr>
            <a:spLocks noGrp="1"/>
          </p:cNvSpPr>
          <p:nvPr>
            <p:ph type="sldNum" sz="quarter" idx="4"/>
          </p:nvPr>
        </p:nvSpPr>
        <p:spPr/>
        <p:txBody>
          <a:bodyPr/>
          <a:lstStyle/>
          <a:p>
            <a:fld id="{14B4D00A-D50C-0746-A67F-AB936F75AC6D}" type="slidenum">
              <a:rPr lang="en-US" smtClean="0"/>
              <a:pPr/>
              <a:t>3</a:t>
            </a:fld>
            <a:endParaRPr lang="en-US" dirty="0"/>
          </a:p>
        </p:txBody>
      </p:sp>
    </p:spTree>
    <p:extLst>
      <p:ext uri="{BB962C8B-B14F-4D97-AF65-F5344CB8AC3E}">
        <p14:creationId xmlns:p14="http://schemas.microsoft.com/office/powerpoint/2010/main" val="319226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…and Reduces Cost</a:t>
            </a:r>
            <a:endParaRPr lang="en-US" dirty="0"/>
          </a:p>
        </p:txBody>
      </p:sp>
      <p:pic>
        <p:nvPicPr>
          <p:cNvPr id="6" name="Picture 5"/>
          <p:cNvPicPr>
            <a:picLocks noChangeAspect="1"/>
          </p:cNvPicPr>
          <p:nvPr/>
        </p:nvPicPr>
        <p:blipFill>
          <a:blip r:embed="rId3"/>
          <a:stretch>
            <a:fillRect/>
          </a:stretch>
        </p:blipFill>
        <p:spPr>
          <a:xfrm>
            <a:off x="2122443" y="1539768"/>
            <a:ext cx="914400" cy="1003300"/>
          </a:xfrm>
          <a:prstGeom prst="rect">
            <a:avLst/>
          </a:prstGeom>
        </p:spPr>
      </p:pic>
      <p:pic>
        <p:nvPicPr>
          <p:cNvPr id="7" name="Picture 6"/>
          <p:cNvPicPr>
            <a:picLocks noChangeAspect="1"/>
          </p:cNvPicPr>
          <p:nvPr/>
        </p:nvPicPr>
        <p:blipFill>
          <a:blip r:embed="rId4"/>
          <a:stretch>
            <a:fillRect/>
          </a:stretch>
        </p:blipFill>
        <p:spPr>
          <a:xfrm>
            <a:off x="8876372" y="1539768"/>
            <a:ext cx="914400" cy="1003300"/>
          </a:xfrm>
          <a:prstGeom prst="rect">
            <a:avLst/>
          </a:prstGeom>
        </p:spPr>
      </p:pic>
      <p:pic>
        <p:nvPicPr>
          <p:cNvPr id="8" name="Picture 7"/>
          <p:cNvPicPr>
            <a:picLocks noChangeAspect="1"/>
          </p:cNvPicPr>
          <p:nvPr/>
        </p:nvPicPr>
        <p:blipFill>
          <a:blip r:embed="rId5"/>
          <a:stretch>
            <a:fillRect/>
          </a:stretch>
        </p:blipFill>
        <p:spPr>
          <a:xfrm>
            <a:off x="5365595" y="1539768"/>
            <a:ext cx="914400" cy="1003300"/>
          </a:xfrm>
          <a:prstGeom prst="rect">
            <a:avLst/>
          </a:prstGeom>
        </p:spPr>
      </p:pic>
      <p:sp>
        <p:nvSpPr>
          <p:cNvPr id="9" name="Text Placeholder 3"/>
          <p:cNvSpPr txBox="1">
            <a:spLocks/>
          </p:cNvSpPr>
          <p:nvPr/>
        </p:nvSpPr>
        <p:spPr>
          <a:xfrm>
            <a:off x="1265656" y="2754166"/>
            <a:ext cx="2627974" cy="720183"/>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Scale-out globally, multiple workloads</a:t>
            </a:r>
          </a:p>
        </p:txBody>
      </p:sp>
      <p:sp>
        <p:nvSpPr>
          <p:cNvPr id="10" name="Text Placeholder 3"/>
          <p:cNvSpPr txBox="1">
            <a:spLocks/>
          </p:cNvSpPr>
          <p:nvPr/>
        </p:nvSpPr>
        <p:spPr>
          <a:xfrm>
            <a:off x="4207724" y="2754166"/>
            <a:ext cx="3252442" cy="720183"/>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Keep productivity up with next to zero downtime</a:t>
            </a:r>
          </a:p>
        </p:txBody>
      </p:sp>
      <p:sp>
        <p:nvSpPr>
          <p:cNvPr id="11" name="Text Placeholder 3"/>
          <p:cNvSpPr txBox="1">
            <a:spLocks/>
          </p:cNvSpPr>
          <p:nvPr/>
        </p:nvSpPr>
        <p:spPr>
          <a:xfrm>
            <a:off x="7774260" y="2754166"/>
            <a:ext cx="3118624" cy="720183"/>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Protect the </a:t>
            </a:r>
            <a:r>
              <a:rPr lang="en-US" sz="2000">
                <a:latin typeface="Roboto" charset="0"/>
                <a:ea typeface="Roboto" charset="0"/>
                <a:cs typeface="Roboto" charset="0"/>
              </a:rPr>
              <a:t>data integrity with over 10 nines</a:t>
            </a:r>
            <a:endParaRPr lang="en-US" sz="2000" dirty="0">
              <a:latin typeface="Roboto" charset="0"/>
              <a:ea typeface="Roboto" charset="0"/>
              <a:cs typeface="Roboto" charset="0"/>
            </a:endParaRPr>
          </a:p>
        </p:txBody>
      </p:sp>
      <p:sp>
        <p:nvSpPr>
          <p:cNvPr id="12" name="Text Placeholder 3"/>
          <p:cNvSpPr txBox="1">
            <a:spLocks/>
          </p:cNvSpPr>
          <p:nvPr/>
        </p:nvSpPr>
        <p:spPr>
          <a:xfrm>
            <a:off x="1265656" y="4192671"/>
            <a:ext cx="2627974" cy="484885"/>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Return on Investment:</a:t>
            </a:r>
          </a:p>
        </p:txBody>
      </p:sp>
      <p:sp>
        <p:nvSpPr>
          <p:cNvPr id="13" name="Text Placeholder 3"/>
          <p:cNvSpPr txBox="1">
            <a:spLocks/>
          </p:cNvSpPr>
          <p:nvPr/>
        </p:nvSpPr>
        <p:spPr>
          <a:xfrm>
            <a:off x="4207724" y="4192671"/>
            <a:ext cx="3252442" cy="484885"/>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Net Present Value:</a:t>
            </a:r>
          </a:p>
        </p:txBody>
      </p:sp>
      <p:sp>
        <p:nvSpPr>
          <p:cNvPr id="14" name="Text Placeholder 3"/>
          <p:cNvSpPr txBox="1">
            <a:spLocks/>
          </p:cNvSpPr>
          <p:nvPr/>
        </p:nvSpPr>
        <p:spPr>
          <a:xfrm>
            <a:off x="7774260" y="4192671"/>
            <a:ext cx="3118624" cy="484885"/>
          </a:xfrm>
          <a:prstGeom prst="rect">
            <a:avLst/>
          </a:prstGeom>
        </p:spPr>
        <p:txBody>
          <a:bodyPr vert="horz" lIns="91440" tIns="45720" rIns="91440" bIns="45720" rtlCol="0" anchor="ctr"/>
          <a:lstStyle>
            <a:defPPr>
              <a:defRPr lang="en-US"/>
            </a:defPPr>
            <a:lvl1pPr marL="0" algn="r" defTabSz="914400" rtl="0" eaLnBrk="1" latinLnBrk="0" hangingPunct="1">
              <a:defRPr sz="2800" b="1" i="0" kern="1200">
                <a:solidFill>
                  <a:srgbClr val="14334F"/>
                </a:solidFill>
                <a:latin typeface="Geogrotesque SemiBold" charset="0"/>
                <a:ea typeface="Geogrotesque SemiBold" charset="0"/>
                <a:cs typeface="Geogrotesque SemiBol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latin typeface="Roboto" charset="0"/>
                <a:ea typeface="Roboto" charset="0"/>
                <a:cs typeface="Roboto" charset="0"/>
              </a:rPr>
              <a:t>Cost Advantage:</a:t>
            </a:r>
          </a:p>
        </p:txBody>
      </p:sp>
      <p:sp>
        <p:nvSpPr>
          <p:cNvPr id="15" name="Title 1"/>
          <p:cNvSpPr txBox="1">
            <a:spLocks/>
          </p:cNvSpPr>
          <p:nvPr/>
        </p:nvSpPr>
        <p:spPr>
          <a:xfrm>
            <a:off x="838200" y="3667251"/>
            <a:ext cx="10054684" cy="402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960D75"/>
                </a:solidFill>
                <a:latin typeface="Geogrotesque SemiBold" charset="0"/>
                <a:ea typeface="Geogrotesque SemiBold" charset="0"/>
                <a:cs typeface="Geogrotesque SemiBold" charset="0"/>
              </a:defRPr>
            </a:lvl1pPr>
          </a:lstStyle>
          <a:p>
            <a:pPr algn="ctr"/>
            <a:r>
              <a:rPr lang="en-US" sz="2000" spc="600" dirty="0">
                <a:latin typeface="Roboto" charset="0"/>
                <a:ea typeface="Roboto" charset="0"/>
                <a:cs typeface="Roboto" charset="0"/>
              </a:rPr>
              <a:t>EXECUTIVE SUMMARY</a:t>
            </a:r>
          </a:p>
        </p:txBody>
      </p:sp>
      <p:cxnSp>
        <p:nvCxnSpPr>
          <p:cNvPr id="17" name="Straight Connector 16"/>
          <p:cNvCxnSpPr/>
          <p:nvPr/>
        </p:nvCxnSpPr>
        <p:spPr>
          <a:xfrm flipH="1">
            <a:off x="783833" y="3841217"/>
            <a:ext cx="2878869" cy="0"/>
          </a:xfrm>
          <a:prstGeom prst="line">
            <a:avLst/>
          </a:prstGeom>
          <a:ln w="34925">
            <a:solidFill>
              <a:srgbClr val="960D7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990755" y="3841217"/>
            <a:ext cx="2878869" cy="0"/>
          </a:xfrm>
          <a:prstGeom prst="line">
            <a:avLst/>
          </a:prstGeom>
          <a:ln w="34925">
            <a:solidFill>
              <a:srgbClr val="960D75"/>
            </a:solidFill>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1265656" y="4677556"/>
            <a:ext cx="2627974" cy="743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960D75"/>
                </a:solidFill>
                <a:latin typeface="Geogrotesque SemiBold" charset="0"/>
                <a:ea typeface="Geogrotesque SemiBold" charset="0"/>
                <a:cs typeface="Geogrotesque SemiBold" charset="0"/>
              </a:defRPr>
            </a:lvl1pPr>
          </a:lstStyle>
          <a:p>
            <a:pPr algn="ctr"/>
            <a:r>
              <a:rPr lang="en-US" sz="3600" dirty="0">
                <a:solidFill>
                  <a:srgbClr val="00AB9F"/>
                </a:solidFill>
                <a:latin typeface="Roboto" charset="0"/>
                <a:ea typeface="Roboto" charset="0"/>
                <a:cs typeface="Roboto" charset="0"/>
              </a:rPr>
              <a:t>229%</a:t>
            </a:r>
          </a:p>
        </p:txBody>
      </p:sp>
      <p:sp>
        <p:nvSpPr>
          <p:cNvPr id="20" name="Title 1"/>
          <p:cNvSpPr txBox="1">
            <a:spLocks/>
          </p:cNvSpPr>
          <p:nvPr/>
        </p:nvSpPr>
        <p:spPr>
          <a:xfrm>
            <a:off x="4508808" y="4677556"/>
            <a:ext cx="2627974" cy="743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960D75"/>
                </a:solidFill>
                <a:latin typeface="Geogrotesque SemiBold" charset="0"/>
                <a:ea typeface="Geogrotesque SemiBold" charset="0"/>
                <a:cs typeface="Geogrotesque SemiBold" charset="0"/>
              </a:defRPr>
            </a:lvl1pPr>
          </a:lstStyle>
          <a:p>
            <a:pPr algn="ctr"/>
            <a:r>
              <a:rPr lang="en-US" sz="3600">
                <a:solidFill>
                  <a:srgbClr val="00AB9F"/>
                </a:solidFill>
                <a:latin typeface="Roboto" charset="0"/>
                <a:ea typeface="Roboto" charset="0"/>
                <a:cs typeface="Roboto" charset="0"/>
              </a:rPr>
              <a:t>$8.0M</a:t>
            </a:r>
            <a:endParaRPr lang="en-US" sz="3600" dirty="0">
              <a:solidFill>
                <a:srgbClr val="00AB9F"/>
              </a:solidFill>
              <a:latin typeface="Roboto" charset="0"/>
              <a:ea typeface="Roboto" charset="0"/>
              <a:cs typeface="Roboto" charset="0"/>
            </a:endParaRPr>
          </a:p>
        </p:txBody>
      </p:sp>
      <p:sp>
        <p:nvSpPr>
          <p:cNvPr id="21" name="Title 1"/>
          <p:cNvSpPr txBox="1">
            <a:spLocks/>
          </p:cNvSpPr>
          <p:nvPr/>
        </p:nvSpPr>
        <p:spPr>
          <a:xfrm>
            <a:off x="8019585" y="4677556"/>
            <a:ext cx="2627974" cy="743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rgbClr val="960D75"/>
                </a:solidFill>
                <a:latin typeface="Geogrotesque SemiBold" charset="0"/>
                <a:ea typeface="Geogrotesque SemiBold" charset="0"/>
                <a:cs typeface="Geogrotesque SemiBold" charset="0"/>
              </a:defRPr>
            </a:lvl1pPr>
          </a:lstStyle>
          <a:p>
            <a:pPr algn="ctr"/>
            <a:r>
              <a:rPr lang="en-US" sz="3600" dirty="0">
                <a:solidFill>
                  <a:srgbClr val="00AB9F"/>
                </a:solidFill>
                <a:latin typeface="Roboto" charset="0"/>
                <a:ea typeface="Roboto" charset="0"/>
                <a:cs typeface="Roboto" charset="0"/>
              </a:rPr>
              <a:t>$3.1M</a:t>
            </a:r>
          </a:p>
        </p:txBody>
      </p:sp>
      <p:sp>
        <p:nvSpPr>
          <p:cNvPr id="3" name="TextBox 2"/>
          <p:cNvSpPr txBox="1"/>
          <p:nvPr/>
        </p:nvSpPr>
        <p:spPr>
          <a:xfrm>
            <a:off x="2299008" y="5650863"/>
            <a:ext cx="7133068" cy="261610"/>
          </a:xfrm>
          <a:prstGeom prst="rect">
            <a:avLst/>
          </a:prstGeom>
          <a:noFill/>
        </p:spPr>
        <p:txBody>
          <a:bodyPr wrap="square" rtlCol="0">
            <a:spAutoFit/>
          </a:bodyPr>
          <a:lstStyle/>
          <a:p>
            <a:pPr algn="ctr"/>
            <a:r>
              <a:rPr lang="en-US" sz="1100" b="1" dirty="0">
                <a:solidFill>
                  <a:schemeClr val="tx1">
                    <a:lumMod val="50000"/>
                    <a:lumOff val="50000"/>
                  </a:schemeClr>
                </a:solidFill>
              </a:rPr>
              <a:t>SOURCE: </a:t>
            </a:r>
            <a:r>
              <a:rPr lang="en-US" sz="1100" dirty="0">
                <a:solidFill>
                  <a:schemeClr val="tx1">
                    <a:lumMod val="50000"/>
                    <a:lumOff val="50000"/>
                  </a:schemeClr>
                </a:solidFill>
              </a:rPr>
              <a:t>Forrester Report </a:t>
            </a:r>
            <a:r>
              <a:rPr lang="mr-IN" sz="1100" dirty="0">
                <a:solidFill>
                  <a:schemeClr val="tx1">
                    <a:lumMod val="50000"/>
                    <a:lumOff val="50000"/>
                  </a:schemeClr>
                </a:solidFill>
              </a:rPr>
              <a:t>–</a:t>
            </a:r>
            <a:r>
              <a:rPr lang="en-US" sz="1100" dirty="0">
                <a:solidFill>
                  <a:schemeClr val="tx1">
                    <a:lumMod val="50000"/>
                    <a:lumOff val="50000"/>
                  </a:schemeClr>
                </a:solidFill>
              </a:rPr>
              <a:t> The Total Economic Impact of </a:t>
            </a:r>
            <a:r>
              <a:rPr lang="en-US" sz="1100" dirty="0" err="1">
                <a:solidFill>
                  <a:schemeClr val="tx1">
                    <a:lumMod val="50000"/>
                    <a:lumOff val="50000"/>
                  </a:schemeClr>
                </a:solidFill>
              </a:rPr>
              <a:t>Scality</a:t>
            </a:r>
            <a:r>
              <a:rPr lang="en-US" sz="1100" dirty="0">
                <a:solidFill>
                  <a:schemeClr val="tx1">
                    <a:lumMod val="50000"/>
                    <a:lumOff val="50000"/>
                  </a:schemeClr>
                </a:solidFill>
              </a:rPr>
              <a:t> RING for 2 petabytes growing to 4 petabytes</a:t>
            </a:r>
          </a:p>
        </p:txBody>
      </p:sp>
      <p:sp>
        <p:nvSpPr>
          <p:cNvPr id="22" name="Footer Placeholder 21"/>
          <p:cNvSpPr>
            <a:spLocks noGrp="1"/>
          </p:cNvSpPr>
          <p:nvPr>
            <p:ph type="ftr" sz="quarter" idx="3"/>
          </p:nvPr>
        </p:nvSpPr>
        <p:spPr/>
        <p:txBody>
          <a:bodyPr/>
          <a:lstStyle/>
          <a:p>
            <a:r>
              <a:rPr lang="en-US" i="1"/>
              <a:t>Scality Confidential</a:t>
            </a:r>
            <a:endParaRPr lang="en-US" i="1" dirty="0"/>
          </a:p>
        </p:txBody>
      </p:sp>
      <p:sp>
        <p:nvSpPr>
          <p:cNvPr id="23" name="Slide Number Placeholder 22"/>
          <p:cNvSpPr>
            <a:spLocks noGrp="1"/>
          </p:cNvSpPr>
          <p:nvPr>
            <p:ph type="sldNum" sz="quarter" idx="4"/>
          </p:nvPr>
        </p:nvSpPr>
        <p:spPr/>
        <p:txBody>
          <a:bodyPr/>
          <a:lstStyle/>
          <a:p>
            <a:fld id="{14B4D00A-D50C-0746-A67F-AB936F75AC6D}" type="slidenum">
              <a:rPr lang="en-US" smtClean="0"/>
              <a:pPr/>
              <a:t>4</a:t>
            </a:fld>
            <a:endParaRPr lang="en-US" dirty="0"/>
          </a:p>
        </p:txBody>
      </p:sp>
    </p:spTree>
    <p:extLst>
      <p:ext uri="{BB962C8B-B14F-4D97-AF65-F5344CB8AC3E}">
        <p14:creationId xmlns:p14="http://schemas.microsoft.com/office/powerpoint/2010/main" val="99211939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57849" y="637756"/>
            <a:ext cx="7063602" cy="1386337"/>
          </a:xfrm>
        </p:spPr>
        <p:txBody>
          <a:bodyPr/>
          <a:lstStyle/>
          <a:p>
            <a:r>
              <a:rPr lang="en-US" dirty="0">
                <a:latin typeface="Roboto" charset="0"/>
                <a:ea typeface="Roboto" charset="0"/>
                <a:cs typeface="Roboto" charset="0"/>
              </a:rPr>
              <a:t>Key Use Cases</a:t>
            </a:r>
          </a:p>
        </p:txBody>
      </p:sp>
      <p:sp>
        <p:nvSpPr>
          <p:cNvPr id="7" name="TextBox 4"/>
          <p:cNvSpPr txBox="1"/>
          <p:nvPr/>
        </p:nvSpPr>
        <p:spPr>
          <a:xfrm>
            <a:off x="1015999" y="3617913"/>
            <a:ext cx="2195768" cy="2134990"/>
          </a:xfrm>
          <a:prstGeom prst="rect">
            <a:avLst/>
          </a:prstGeom>
          <a:noFill/>
          <a:ln>
            <a:noFill/>
          </a:ln>
        </p:spPr>
        <p:txBody>
          <a:bodyPr wrap="square" lIns="0" tIns="0" rIns="0" bIns="0" anchor="t"/>
          <a:lstStyle/>
          <a:p>
            <a:pPr algn="ctr">
              <a:defRPr lang="en-US"/>
            </a:pPr>
            <a:r>
              <a:rPr lang="en-US" b="1" dirty="0">
                <a:solidFill>
                  <a:srgbClr val="FFFFFF"/>
                </a:solidFill>
                <a:latin typeface="ProximaNova-Extrabld" charset="77"/>
                <a:ea typeface="ProximaNova-Extrabld" charset="77"/>
                <a:cs typeface="ProximaNova-Extrabld" charset="77"/>
              </a:rPr>
              <a:t>On-Premises</a:t>
            </a:r>
            <a:br>
              <a:rPr lang="en-US" b="1" dirty="0">
                <a:solidFill>
                  <a:srgbClr val="FFFFFF"/>
                </a:solidFill>
                <a:latin typeface="ProximaNova-Extrabld" charset="77"/>
                <a:ea typeface="ProximaNova-Extrabld" charset="77"/>
                <a:cs typeface="ProximaNova-Extrabld" charset="77"/>
              </a:rPr>
            </a:br>
            <a:r>
              <a:rPr lang="en-US" b="1" dirty="0">
                <a:solidFill>
                  <a:srgbClr val="FFFFFF"/>
                </a:solidFill>
                <a:latin typeface="ProximaNova-Extrabld" charset="77"/>
                <a:ea typeface="ProximaNova-Extrabld" charset="77"/>
                <a:cs typeface="ProximaNova-Extrabld" charset="77"/>
              </a:rPr>
              <a:t>Private Cloud</a:t>
            </a:r>
            <a:endParaRPr lang="en-US" b="1" dirty="0">
              <a:solidFill>
                <a:srgbClr val="FFFFFF"/>
              </a:solidFill>
              <a:latin typeface="ProximaNova-Semibold" charset="77"/>
              <a:ea typeface="ProximaNova-Semibold" charset="77"/>
              <a:cs typeface="ProximaNova-Semibold" charset="77"/>
            </a:endParaRPr>
          </a:p>
        </p:txBody>
      </p:sp>
      <p:sp>
        <p:nvSpPr>
          <p:cNvPr id="8" name="TextBox 5"/>
          <p:cNvSpPr txBox="1"/>
          <p:nvPr/>
        </p:nvSpPr>
        <p:spPr>
          <a:xfrm>
            <a:off x="3619944" y="3617913"/>
            <a:ext cx="2195768" cy="2222964"/>
          </a:xfrm>
          <a:prstGeom prst="rect">
            <a:avLst/>
          </a:prstGeom>
          <a:noFill/>
          <a:ln>
            <a:noFill/>
          </a:ln>
        </p:spPr>
        <p:txBody>
          <a:bodyPr wrap="square" lIns="0" tIns="0" rIns="0" bIns="0" anchor="t"/>
          <a:lstStyle/>
          <a:p>
            <a:pPr algn="ctr">
              <a:defRPr lang="en-US"/>
            </a:pPr>
            <a:r>
              <a:rPr lang="en-US" b="1" dirty="0">
                <a:solidFill>
                  <a:srgbClr val="FFFFFF"/>
                </a:solidFill>
                <a:latin typeface="ProximaNova-Extrabld" charset="77"/>
                <a:ea typeface="ProximaNova-Extrabld" charset="77"/>
                <a:cs typeface="ProximaNova-Extrabld" charset="77"/>
              </a:rPr>
              <a:t>Backup</a:t>
            </a:r>
            <a:br>
              <a:rPr lang="en-US" b="1" dirty="0">
                <a:solidFill>
                  <a:srgbClr val="FFFFFF"/>
                </a:solidFill>
                <a:latin typeface="ProximaNova-Extrabld" charset="77"/>
                <a:ea typeface="ProximaNova-Extrabld" charset="77"/>
                <a:cs typeface="ProximaNova-Extrabld" charset="77"/>
              </a:rPr>
            </a:br>
            <a:r>
              <a:rPr lang="en-US" b="1" dirty="0">
                <a:solidFill>
                  <a:srgbClr val="FFFFFF"/>
                </a:solidFill>
                <a:latin typeface="ProximaNova-Extrabld" charset="77"/>
                <a:ea typeface="ProximaNova-Extrabld" charset="77"/>
                <a:cs typeface="ProximaNova-Extrabld" charset="77"/>
              </a:rPr>
              <a:t>ECM / Imaging / Compliance</a:t>
            </a:r>
          </a:p>
        </p:txBody>
      </p:sp>
      <p:sp>
        <p:nvSpPr>
          <p:cNvPr id="9" name="TextBox 6"/>
          <p:cNvSpPr txBox="1"/>
          <p:nvPr/>
        </p:nvSpPr>
        <p:spPr>
          <a:xfrm>
            <a:off x="6261988" y="3617913"/>
            <a:ext cx="2195768" cy="2222964"/>
          </a:xfrm>
          <a:prstGeom prst="rect">
            <a:avLst/>
          </a:prstGeom>
          <a:noFill/>
          <a:ln>
            <a:noFill/>
          </a:ln>
        </p:spPr>
        <p:txBody>
          <a:bodyPr wrap="square" lIns="0" tIns="0" rIns="0" bIns="0" anchor="t"/>
          <a:lstStyle/>
          <a:p>
            <a:pPr algn="ctr">
              <a:defRPr lang="en-US"/>
            </a:pPr>
            <a:r>
              <a:rPr lang="en-US" b="1" dirty="0">
                <a:solidFill>
                  <a:srgbClr val="FFFFFF"/>
                </a:solidFill>
                <a:latin typeface="ProximaNova-Extrabld" charset="77"/>
                <a:ea typeface="ProximaNova-Extrabld" charset="77"/>
                <a:cs typeface="ProximaNova-Extrabld" charset="77"/>
              </a:rPr>
              <a:t>Content Delivery Networks</a:t>
            </a:r>
            <a:br>
              <a:rPr lang="en-US" b="1" dirty="0">
                <a:solidFill>
                  <a:srgbClr val="FFFFFF"/>
                </a:solidFill>
                <a:latin typeface="ProximaNova-Extrabld" charset="77"/>
                <a:ea typeface="ProximaNova-Extrabld" charset="77"/>
                <a:cs typeface="ProximaNova-Extrabld" charset="77"/>
              </a:rPr>
            </a:br>
            <a:r>
              <a:rPr lang="en-US" b="1" dirty="0">
                <a:solidFill>
                  <a:srgbClr val="FFFFFF"/>
                </a:solidFill>
                <a:latin typeface="ProximaNova-Extrabld" charset="77"/>
                <a:ea typeface="ProximaNova-Extrabld" charset="77"/>
                <a:cs typeface="ProximaNova-Extrabld" charset="77"/>
              </a:rPr>
              <a:t>Video On Demand</a:t>
            </a:r>
            <a:br>
              <a:rPr lang="en-US" b="1" dirty="0">
                <a:solidFill>
                  <a:srgbClr val="FFFFFF"/>
                </a:solidFill>
                <a:latin typeface="ProximaNova-Extrabld" charset="77"/>
                <a:ea typeface="ProximaNova-Extrabld" charset="77"/>
                <a:cs typeface="ProximaNova-Extrabld" charset="77"/>
              </a:rPr>
            </a:br>
            <a:r>
              <a:rPr lang="en-US" b="1" dirty="0">
                <a:solidFill>
                  <a:srgbClr val="FFFFFF"/>
                </a:solidFill>
                <a:latin typeface="ProximaNova-Extrabld" charset="77"/>
                <a:ea typeface="ProximaNova-Extrabld" charset="77"/>
                <a:cs typeface="ProximaNova-Extrabld" charset="77"/>
              </a:rPr>
              <a:t>Video </a:t>
            </a:r>
            <a:r>
              <a:rPr lang="en-US" b="1" dirty="0" err="1">
                <a:solidFill>
                  <a:srgbClr val="FFFFFF"/>
                </a:solidFill>
                <a:latin typeface="ProximaNova-Extrabld" charset="77"/>
                <a:ea typeface="ProximaNova-Extrabld" charset="77"/>
                <a:cs typeface="ProximaNova-Extrabld" charset="77"/>
              </a:rPr>
              <a:t>Nearline</a:t>
            </a:r>
            <a:r>
              <a:rPr lang="en-US" b="1" dirty="0">
                <a:solidFill>
                  <a:srgbClr val="FFFFFF"/>
                </a:solidFill>
                <a:latin typeface="ProximaNova-Extrabld" charset="77"/>
                <a:ea typeface="ProximaNova-Extrabld" charset="77"/>
                <a:cs typeface="ProximaNova-Extrabld" charset="77"/>
              </a:rPr>
              <a:t> Archive</a:t>
            </a:r>
            <a:endParaRPr lang="en-US" b="1" dirty="0">
              <a:solidFill>
                <a:srgbClr val="FFFFFF"/>
              </a:solidFill>
              <a:latin typeface="ProximaNova-Semibold" charset="77"/>
              <a:ea typeface="ProximaNova-Semibold" charset="77"/>
              <a:cs typeface="ProximaNova-Semibold" charset="77"/>
            </a:endParaRPr>
          </a:p>
        </p:txBody>
      </p:sp>
      <p:sp>
        <p:nvSpPr>
          <p:cNvPr id="10" name="TextBox 7"/>
          <p:cNvSpPr txBox="1"/>
          <p:nvPr/>
        </p:nvSpPr>
        <p:spPr>
          <a:xfrm>
            <a:off x="8904033" y="3617913"/>
            <a:ext cx="2195768" cy="2222964"/>
          </a:xfrm>
          <a:prstGeom prst="rect">
            <a:avLst/>
          </a:prstGeom>
          <a:noFill/>
          <a:ln>
            <a:noFill/>
          </a:ln>
        </p:spPr>
        <p:txBody>
          <a:bodyPr wrap="square" lIns="0" tIns="0" rIns="0" bIns="0" anchor="t"/>
          <a:lstStyle/>
          <a:p>
            <a:pPr algn="ctr">
              <a:defRPr lang="en-US"/>
            </a:pPr>
            <a:r>
              <a:rPr lang="en-US" b="1" dirty="0">
                <a:solidFill>
                  <a:srgbClr val="FFFFFF"/>
                </a:solidFill>
                <a:latin typeface="ProximaNova-Extrabld" charset="77"/>
                <a:ea typeface="ProximaNova-Extrabld" charset="77"/>
                <a:cs typeface="ProximaNova-Extrabld" charset="77"/>
              </a:rPr>
              <a:t>Large Video</a:t>
            </a:r>
            <a:br>
              <a:rPr lang="en-US" b="1" dirty="0">
                <a:solidFill>
                  <a:srgbClr val="FFFFFF"/>
                </a:solidFill>
                <a:latin typeface="ProximaNova-Extrabld" charset="77"/>
                <a:ea typeface="ProximaNova-Extrabld" charset="77"/>
                <a:cs typeface="ProximaNova-Extrabld" charset="77"/>
              </a:rPr>
            </a:br>
            <a:r>
              <a:rPr lang="en-US" b="1" dirty="0">
                <a:solidFill>
                  <a:srgbClr val="FFFFFF"/>
                </a:solidFill>
                <a:latin typeface="ProximaNova-Extrabld" charset="77"/>
                <a:ea typeface="ProximaNova-Extrabld" charset="77"/>
                <a:cs typeface="ProximaNova-Extrabld" charset="77"/>
              </a:rPr>
              <a:t>Surveillance Systems</a:t>
            </a:r>
            <a:endParaRPr lang="en-US" b="1" dirty="0">
              <a:solidFill>
                <a:srgbClr val="FFFFFF"/>
              </a:solidFill>
              <a:latin typeface="ProximaNova-Semibold" charset="77"/>
              <a:ea typeface="ProximaNova-Semibold" charset="77"/>
              <a:cs typeface="ProximaNova-Semibold" charset="77"/>
            </a:endParaRPr>
          </a:p>
        </p:txBody>
      </p:sp>
      <p:pic>
        <p:nvPicPr>
          <p:cNvPr id="5" name="Picture 4"/>
          <p:cNvPicPr>
            <a:picLocks noChangeAspect="1"/>
          </p:cNvPicPr>
          <p:nvPr/>
        </p:nvPicPr>
        <p:blipFill>
          <a:blip r:embed="rId3"/>
          <a:stretch>
            <a:fillRect/>
          </a:stretch>
        </p:blipFill>
        <p:spPr>
          <a:xfrm>
            <a:off x="4143271" y="2024093"/>
            <a:ext cx="1149114" cy="1260832"/>
          </a:xfrm>
          <a:prstGeom prst="rect">
            <a:avLst/>
          </a:prstGeom>
        </p:spPr>
      </p:pic>
      <p:pic>
        <p:nvPicPr>
          <p:cNvPr id="12" name="Picture 11"/>
          <p:cNvPicPr>
            <a:picLocks noChangeAspect="1"/>
          </p:cNvPicPr>
          <p:nvPr/>
        </p:nvPicPr>
        <p:blipFill>
          <a:blip r:embed="rId4"/>
          <a:stretch>
            <a:fillRect/>
          </a:stretch>
        </p:blipFill>
        <p:spPr>
          <a:xfrm>
            <a:off x="1539326" y="2024093"/>
            <a:ext cx="1149113" cy="1260832"/>
          </a:xfrm>
          <a:prstGeom prst="rect">
            <a:avLst/>
          </a:prstGeom>
        </p:spPr>
      </p:pic>
      <p:pic>
        <p:nvPicPr>
          <p:cNvPr id="13" name="Picture 12"/>
          <p:cNvPicPr>
            <a:picLocks noChangeAspect="1"/>
          </p:cNvPicPr>
          <p:nvPr/>
        </p:nvPicPr>
        <p:blipFill>
          <a:blip r:embed="rId5"/>
          <a:stretch>
            <a:fillRect/>
          </a:stretch>
        </p:blipFill>
        <p:spPr>
          <a:xfrm>
            <a:off x="6785315" y="2024093"/>
            <a:ext cx="1149113" cy="1260832"/>
          </a:xfrm>
          <a:prstGeom prst="rect">
            <a:avLst/>
          </a:prstGeom>
        </p:spPr>
      </p:pic>
      <p:pic>
        <p:nvPicPr>
          <p:cNvPr id="14" name="Picture 13"/>
          <p:cNvPicPr>
            <a:picLocks noChangeAspect="1"/>
          </p:cNvPicPr>
          <p:nvPr/>
        </p:nvPicPr>
        <p:blipFill>
          <a:blip r:embed="rId6"/>
          <a:stretch>
            <a:fillRect/>
          </a:stretch>
        </p:blipFill>
        <p:spPr>
          <a:xfrm>
            <a:off x="9354608" y="2024093"/>
            <a:ext cx="1149113" cy="1260832"/>
          </a:xfrm>
          <a:prstGeom prst="rect">
            <a:avLst/>
          </a:prstGeom>
        </p:spPr>
      </p:pic>
      <p:sp>
        <p:nvSpPr>
          <p:cNvPr id="15" name="Footer Placeholder 14"/>
          <p:cNvSpPr>
            <a:spLocks noGrp="1"/>
          </p:cNvSpPr>
          <p:nvPr>
            <p:ph type="ftr" sz="quarter" idx="3"/>
          </p:nvPr>
        </p:nvSpPr>
        <p:spPr>
          <a:xfrm>
            <a:off x="8214690" y="6528816"/>
            <a:ext cx="1838238" cy="204020"/>
          </a:xfrm>
        </p:spPr>
        <p:txBody>
          <a:bodyPr/>
          <a:lstStyle/>
          <a:p>
            <a:r>
              <a:rPr lang="en-US" i="1">
                <a:latin typeface="Geogrotesque" charset="0"/>
                <a:ea typeface="Geogrotesque" charset="0"/>
                <a:cs typeface="Geogrotesque" charset="0"/>
              </a:rPr>
              <a:t>Scality Confidential</a:t>
            </a:r>
            <a:endParaRPr lang="en-US" i="1" dirty="0">
              <a:latin typeface="Geogrotesque" charset="0"/>
              <a:ea typeface="Geogrotesque" charset="0"/>
              <a:cs typeface="Geogrotesque" charset="0"/>
            </a:endParaRPr>
          </a:p>
        </p:txBody>
      </p:sp>
      <p:sp>
        <p:nvSpPr>
          <p:cNvPr id="16" name="Slide Number Placeholder 15"/>
          <p:cNvSpPr>
            <a:spLocks noGrp="1"/>
          </p:cNvSpPr>
          <p:nvPr>
            <p:ph type="sldNum" sz="quarter" idx="4"/>
          </p:nvPr>
        </p:nvSpPr>
        <p:spPr>
          <a:xfrm>
            <a:off x="10054035" y="6528815"/>
            <a:ext cx="442939" cy="204020"/>
          </a:xfrm>
        </p:spPr>
        <p:txBody>
          <a:bodyPr/>
          <a:lstStyle/>
          <a:p>
            <a:fld id="{14B4D00A-D50C-0746-A67F-AB936F75AC6D}" type="slidenum">
              <a:rPr lang="en-US" smtClean="0"/>
              <a:pPr/>
              <a:t>5</a:t>
            </a:fld>
            <a:endParaRPr lang="en-US" dirty="0"/>
          </a:p>
        </p:txBody>
      </p:sp>
      <p:sp>
        <p:nvSpPr>
          <p:cNvPr id="2" name="TextBox 1"/>
          <p:cNvSpPr txBox="1"/>
          <p:nvPr/>
        </p:nvSpPr>
        <p:spPr>
          <a:xfrm>
            <a:off x="5704515" y="5143820"/>
            <a:ext cx="5073248" cy="1477328"/>
          </a:xfrm>
          <a:prstGeom prst="rect">
            <a:avLst/>
          </a:prstGeom>
          <a:noFill/>
        </p:spPr>
        <p:txBody>
          <a:bodyPr wrap="none" rtlCol="0">
            <a:spAutoFit/>
          </a:bodyPr>
          <a:lstStyle/>
          <a:p>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MAM </a:t>
            </a:r>
            <a:r>
              <a:rPr lang="mr-IN" dirty="0" smtClean="0">
                <a:ln w="0">
                  <a:solidFill>
                    <a:schemeClr val="bg1"/>
                  </a:solidFill>
                </a:ln>
                <a:solidFill>
                  <a:schemeClr val="accent1"/>
                </a:solidFill>
                <a:effectLst>
                  <a:outerShdw blurRad="38100" dist="25400" dir="5400000" algn="ctr" rotWithShape="0">
                    <a:srgbClr val="6E747A">
                      <a:alpha val="43000"/>
                    </a:srgbClr>
                  </a:outerShdw>
                </a:effectLst>
              </a:rPr>
              <a:t>–</a:t>
            </a:r>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 simplified </a:t>
            </a:r>
            <a:r>
              <a:rPr lang="en-US" dirty="0" err="1" smtClean="0">
                <a:ln w="0">
                  <a:solidFill>
                    <a:schemeClr val="bg1"/>
                  </a:solidFill>
                </a:ln>
                <a:solidFill>
                  <a:schemeClr val="accent1"/>
                </a:solidFill>
                <a:effectLst>
                  <a:outerShdw blurRad="38100" dist="25400" dir="5400000" algn="ctr" rotWithShape="0">
                    <a:srgbClr val="6E747A">
                      <a:alpha val="43000"/>
                    </a:srgbClr>
                  </a:outerShdw>
                </a:effectLst>
              </a:rPr>
              <a:t>worldflow</a:t>
            </a:r>
            <a:endParaRPr lang="en-US" dirty="0" smtClean="0">
              <a:ln w="0">
                <a:solidFill>
                  <a:schemeClr val="bg1"/>
                </a:solidFill>
              </a:ln>
              <a:solidFill>
                <a:schemeClr val="accent1"/>
              </a:solidFill>
              <a:effectLst>
                <a:outerShdw blurRad="38100" dist="25400" dir="5400000" algn="ctr" rotWithShape="0">
                  <a:srgbClr val="6E747A">
                    <a:alpha val="43000"/>
                  </a:srgbClr>
                </a:outerShdw>
              </a:effectLst>
            </a:endParaRPr>
          </a:p>
          <a:p>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CDN </a:t>
            </a:r>
            <a:r>
              <a:rPr lang="mr-IN" dirty="0" smtClean="0">
                <a:ln w="0">
                  <a:solidFill>
                    <a:schemeClr val="bg1"/>
                  </a:solidFill>
                </a:ln>
                <a:solidFill>
                  <a:schemeClr val="accent1"/>
                </a:solidFill>
                <a:effectLst>
                  <a:outerShdw blurRad="38100" dist="25400" dir="5400000" algn="ctr" rotWithShape="0">
                    <a:srgbClr val="6E747A">
                      <a:alpha val="43000"/>
                    </a:srgbClr>
                  </a:outerShdw>
                </a:effectLst>
              </a:rPr>
              <a:t>–</a:t>
            </a:r>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 manage costs and stream many</a:t>
            </a:r>
          </a:p>
          <a:p>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Low Cost active Archive </a:t>
            </a:r>
            <a:r>
              <a:rPr lang="mr-IN" dirty="0" smtClean="0">
                <a:ln w="0">
                  <a:solidFill>
                    <a:schemeClr val="bg1"/>
                  </a:solidFill>
                </a:ln>
                <a:solidFill>
                  <a:schemeClr val="accent1"/>
                </a:solidFill>
                <a:effectLst>
                  <a:outerShdw blurRad="38100" dist="25400" dir="5400000" algn="ctr" rotWithShape="0">
                    <a:srgbClr val="6E747A">
                      <a:alpha val="43000"/>
                    </a:srgbClr>
                  </a:outerShdw>
                </a:effectLst>
              </a:rPr>
              <a:t>–</a:t>
            </a:r>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 readily available over tape</a:t>
            </a:r>
          </a:p>
          <a:p>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Video Transcoding </a:t>
            </a:r>
            <a:r>
              <a:rPr lang="mr-IN" dirty="0" smtClean="0">
                <a:ln w="0">
                  <a:solidFill>
                    <a:schemeClr val="bg1"/>
                  </a:solidFill>
                </a:ln>
                <a:solidFill>
                  <a:schemeClr val="accent1"/>
                </a:solidFill>
                <a:effectLst>
                  <a:outerShdw blurRad="38100" dist="25400" dir="5400000" algn="ctr" rotWithShape="0">
                    <a:srgbClr val="6E747A">
                      <a:alpha val="43000"/>
                    </a:srgbClr>
                  </a:outerShdw>
                </a:effectLst>
              </a:rPr>
              <a:t>–</a:t>
            </a:r>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 agile content parking</a:t>
            </a:r>
          </a:p>
          <a:p>
            <a:r>
              <a:rPr lang="en-US" dirty="0" smtClean="0">
                <a:ln w="0">
                  <a:solidFill>
                    <a:schemeClr val="bg1"/>
                  </a:solidFill>
                </a:ln>
                <a:solidFill>
                  <a:schemeClr val="accent1"/>
                </a:solidFill>
                <a:effectLst>
                  <a:outerShdw blurRad="38100" dist="25400" dir="5400000" algn="ctr" rotWithShape="0">
                    <a:srgbClr val="6E747A">
                      <a:alpha val="43000"/>
                    </a:srgbClr>
                  </a:outerShdw>
                </a:effectLst>
              </a:rPr>
              <a:t>VOD</a:t>
            </a:r>
            <a:endParaRPr lang="en-US" dirty="0">
              <a:ln w="0">
                <a:solidFill>
                  <a:schemeClr val="bg1"/>
                </a:solidFill>
              </a:ln>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1899935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 by Analysts</a:t>
            </a:r>
          </a:p>
        </p:txBody>
      </p:sp>
      <p:sp>
        <p:nvSpPr>
          <p:cNvPr id="3" name="Text Placeholder 2"/>
          <p:cNvSpPr>
            <a:spLocks noGrp="1"/>
          </p:cNvSpPr>
          <p:nvPr>
            <p:ph type="body" sz="quarter" idx="4294967295"/>
          </p:nvPr>
        </p:nvSpPr>
        <p:spPr>
          <a:xfrm>
            <a:off x="1152525" y="900704"/>
            <a:ext cx="10071100" cy="368300"/>
          </a:xfrm>
        </p:spPr>
        <p:txBody>
          <a:bodyPr/>
          <a:lstStyle/>
          <a:p>
            <a:pPr marL="0" indent="0">
              <a:buNone/>
            </a:pPr>
            <a:r>
              <a:rPr lang="en-US" b="0" i="1" dirty="0" err="1">
                <a:latin typeface="Roboto" charset="0"/>
                <a:ea typeface="Roboto" charset="0"/>
                <a:cs typeface="Roboto" charset="0"/>
              </a:rPr>
              <a:t>Scality</a:t>
            </a:r>
            <a:r>
              <a:rPr lang="en-US" b="0" i="1" dirty="0">
                <a:latin typeface="Roboto" charset="0"/>
                <a:ea typeface="Roboto" charset="0"/>
                <a:cs typeface="Roboto" charset="0"/>
              </a:rPr>
              <a:t> is Object &amp; Scale-Out File Storage Leader</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7050" y="1874764"/>
            <a:ext cx="4220691" cy="4356573"/>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4026" y="1798503"/>
            <a:ext cx="3996068" cy="4169811"/>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5862276" y="2712847"/>
            <a:ext cx="1503496" cy="341559"/>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573008" y="2695520"/>
            <a:ext cx="1944687" cy="785653"/>
          </a:xfrm>
          <a:prstGeom prst="rect">
            <a:avLst/>
          </a:prstGeom>
        </p:spPr>
      </p:pic>
      <p:sp>
        <p:nvSpPr>
          <p:cNvPr id="10" name="Oval 9"/>
          <p:cNvSpPr/>
          <p:nvPr/>
        </p:nvSpPr>
        <p:spPr>
          <a:xfrm>
            <a:off x="8782222" y="3492500"/>
            <a:ext cx="619125" cy="285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ooter Placeholder 12"/>
          <p:cNvSpPr>
            <a:spLocks noGrp="1"/>
          </p:cNvSpPr>
          <p:nvPr>
            <p:ph type="ftr" sz="quarter" idx="3"/>
          </p:nvPr>
        </p:nvSpPr>
        <p:spPr/>
        <p:txBody>
          <a:bodyPr/>
          <a:lstStyle/>
          <a:p>
            <a:r>
              <a:rPr lang="en-US" i="1"/>
              <a:t>Scality Confidential</a:t>
            </a:r>
            <a:endParaRPr lang="en-US" i="1" dirty="0"/>
          </a:p>
        </p:txBody>
      </p:sp>
      <p:sp>
        <p:nvSpPr>
          <p:cNvPr id="14" name="Slide Number Placeholder 13"/>
          <p:cNvSpPr>
            <a:spLocks noGrp="1"/>
          </p:cNvSpPr>
          <p:nvPr>
            <p:ph type="sldNum" sz="quarter" idx="4"/>
          </p:nvPr>
        </p:nvSpPr>
        <p:spPr/>
        <p:txBody>
          <a:bodyPr/>
          <a:lstStyle/>
          <a:p>
            <a:fld id="{14B4D00A-D50C-0746-A67F-AB936F75AC6D}" type="slidenum">
              <a:rPr lang="en-US" smtClean="0"/>
              <a:pPr/>
              <a:t>6</a:t>
            </a:fld>
            <a:endParaRPr lang="en-US" dirty="0"/>
          </a:p>
        </p:txBody>
      </p:sp>
    </p:spTree>
    <p:extLst>
      <p:ext uri="{BB962C8B-B14F-4D97-AF65-F5344CB8AC3E}">
        <p14:creationId xmlns:p14="http://schemas.microsoft.com/office/powerpoint/2010/main" val="27549069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1"/>
          </p:nvPr>
        </p:nvSpPr>
        <p:spPr>
          <a:xfrm>
            <a:off x="669072" y="3244645"/>
            <a:ext cx="3445064" cy="2770566"/>
          </a:xfrm>
          <a:prstGeom prst="rect">
            <a:avLst/>
          </a:prstGeom>
        </p:spPr>
        <p:txBody>
          <a:bodyPr>
            <a:normAutofit/>
          </a:bodyPr>
          <a:lstStyle/>
          <a:p>
            <a:pPr marL="146045" indent="-146045">
              <a:spcBef>
                <a:spcPts val="400"/>
              </a:spcBef>
            </a:pPr>
            <a:r>
              <a:rPr lang="en-US" sz="1600" dirty="0"/>
              <a:t>Scality is Preferred Solution Partner of Cisco</a:t>
            </a:r>
          </a:p>
          <a:p>
            <a:pPr marL="146045" indent="-146045">
              <a:spcBef>
                <a:spcPts val="400"/>
              </a:spcBef>
            </a:pPr>
            <a:r>
              <a:rPr lang="en-US" sz="1600" dirty="0"/>
              <a:t>Key solution of Cisco DCS (Data Center Services)</a:t>
            </a:r>
          </a:p>
          <a:p>
            <a:pPr marL="146045" indent="-146045">
              <a:spcBef>
                <a:spcPts val="400"/>
              </a:spcBef>
            </a:pPr>
            <a:r>
              <a:rPr lang="en-US" sz="1600" dirty="0"/>
              <a:t>Reference architectures with Cisco UCS S3260, C240 M4, C220 M4</a:t>
            </a:r>
          </a:p>
        </p:txBody>
      </p:sp>
      <p:sp>
        <p:nvSpPr>
          <p:cNvPr id="4" name="Content Placeholder 3"/>
          <p:cNvSpPr>
            <a:spLocks noGrp="1"/>
          </p:cNvSpPr>
          <p:nvPr>
            <p:ph type="body" sz="quarter" idx="12"/>
          </p:nvPr>
        </p:nvSpPr>
        <p:spPr>
          <a:xfrm>
            <a:off x="8331502" y="3172374"/>
            <a:ext cx="3445065" cy="2770566"/>
          </a:xfrm>
          <a:prstGeom prst="rect">
            <a:avLst/>
          </a:prstGeom>
        </p:spPr>
        <p:txBody>
          <a:bodyPr/>
          <a:lstStyle/>
          <a:p>
            <a:pPr marL="146045" indent="-146045">
              <a:spcBef>
                <a:spcPts val="400"/>
              </a:spcBef>
            </a:pPr>
            <a:r>
              <a:rPr lang="en-US" sz="1600" dirty="0"/>
              <a:t>Resells </a:t>
            </a:r>
            <a:r>
              <a:rPr lang="en-US" sz="1600" dirty="0" err="1"/>
              <a:t>Scality</a:t>
            </a:r>
            <a:r>
              <a:rPr lang="en-US" sz="1600" dirty="0"/>
              <a:t> as a “SDS object storage” partner</a:t>
            </a:r>
          </a:p>
          <a:p>
            <a:pPr marL="146045" indent="-146045">
              <a:spcBef>
                <a:spcPts val="400"/>
              </a:spcBef>
            </a:pPr>
            <a:r>
              <a:rPr lang="en-US" sz="1600" dirty="0"/>
              <a:t>S7000 File and Object Storage</a:t>
            </a:r>
          </a:p>
          <a:p>
            <a:pPr marL="146045" indent="-146045">
              <a:spcBef>
                <a:spcPts val="400"/>
              </a:spcBef>
            </a:pPr>
            <a:r>
              <a:rPr lang="en-US" sz="1600" dirty="0"/>
              <a:t>Reference architectures with Dell R730xd, R630 + MD3060e, and DSS7000</a:t>
            </a:r>
          </a:p>
        </p:txBody>
      </p:sp>
      <p:sp>
        <p:nvSpPr>
          <p:cNvPr id="3" name="Content Placeholder 2"/>
          <p:cNvSpPr>
            <a:spLocks noGrp="1"/>
          </p:cNvSpPr>
          <p:nvPr>
            <p:ph type="body" sz="quarter" idx="13"/>
          </p:nvPr>
        </p:nvSpPr>
        <p:spPr>
          <a:xfrm>
            <a:off x="4616072" y="3222365"/>
            <a:ext cx="3445064" cy="2770566"/>
          </a:xfrm>
          <a:prstGeom prst="rect">
            <a:avLst/>
          </a:prstGeom>
        </p:spPr>
        <p:txBody>
          <a:bodyPr/>
          <a:lstStyle/>
          <a:p>
            <a:pPr marL="146045" indent="-146045">
              <a:spcBef>
                <a:spcPts val="400"/>
              </a:spcBef>
            </a:pPr>
            <a:r>
              <a:rPr lang="en-US" sz="1600" dirty="0"/>
              <a:t>Resells Scality as their sole “Scale-out file and object” solution</a:t>
            </a:r>
          </a:p>
          <a:p>
            <a:pPr marL="146045" indent="-146045">
              <a:spcBef>
                <a:spcPts val="400"/>
              </a:spcBef>
            </a:pPr>
            <a:r>
              <a:rPr lang="en-US" sz="1600" dirty="0"/>
              <a:t>Reference architectures with HPE Apollo 4510, 4200, 4530 / </a:t>
            </a:r>
            <a:r>
              <a:rPr lang="en-US" sz="1600" dirty="0" err="1"/>
              <a:t>Cloudline</a:t>
            </a:r>
            <a:endParaRPr lang="en-US" sz="1600" dirty="0"/>
          </a:p>
          <a:p>
            <a:pPr marL="146045" indent="-146045">
              <a:spcBef>
                <a:spcPts val="400"/>
              </a:spcBef>
            </a:pPr>
            <a:r>
              <a:rPr lang="en-US" sz="1600" dirty="0"/>
              <a:t>Joint engineering</a:t>
            </a:r>
          </a:p>
          <a:p>
            <a:pPr marL="146045" indent="-146045">
              <a:spcBef>
                <a:spcPts val="400"/>
              </a:spcBef>
            </a:pPr>
            <a:r>
              <a:rPr lang="en-US" sz="1600" dirty="0"/>
              <a:t>Strategic venture investment</a:t>
            </a:r>
          </a:p>
        </p:txBody>
      </p:sp>
      <p:sp>
        <p:nvSpPr>
          <p:cNvPr id="2" name="Title 1"/>
          <p:cNvSpPr>
            <a:spLocks noGrp="1"/>
          </p:cNvSpPr>
          <p:nvPr>
            <p:ph type="title"/>
          </p:nvPr>
        </p:nvSpPr>
        <p:spPr>
          <a:xfrm>
            <a:off x="669072" y="284282"/>
            <a:ext cx="10837128" cy="862045"/>
          </a:xfrm>
        </p:spPr>
        <p:txBody>
          <a:bodyPr>
            <a:normAutofit/>
          </a:bodyPr>
          <a:lstStyle/>
          <a:p>
            <a:r>
              <a:rPr lang="en-US" sz="2800" dirty="0"/>
              <a:t>Only Scale-out Storage Supplier for </a:t>
            </a:r>
            <a:r>
              <a:rPr lang="en-US" sz="2800" u="sng" dirty="0"/>
              <a:t>All Three</a:t>
            </a:r>
            <a:r>
              <a:rPr lang="en-US" sz="2800" dirty="0"/>
              <a:t> Server Leaders</a:t>
            </a:r>
          </a:p>
        </p:txBody>
      </p:sp>
      <p:sp>
        <p:nvSpPr>
          <p:cNvPr id="7" name="Slide Number Placeholder 6"/>
          <p:cNvSpPr>
            <a:spLocks noGrp="1"/>
          </p:cNvSpPr>
          <p:nvPr>
            <p:ph type="sldNum" sz="quarter" idx="4"/>
          </p:nvPr>
        </p:nvSpPr>
        <p:spPr/>
        <p:txBody>
          <a:bodyPr/>
          <a:lstStyle/>
          <a:p>
            <a:fld id="{14B4D00A-D50C-0746-A67F-AB936F75AC6D}" type="slidenum">
              <a:rPr lang="en-US" smtClean="0"/>
              <a:pPr/>
              <a:t>7</a:t>
            </a:fld>
            <a:endParaRPr lang="en-US"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7730" y="1398441"/>
            <a:ext cx="2206794" cy="1241320"/>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71670" y="1569171"/>
            <a:ext cx="1287482" cy="1283620"/>
          </a:xfrm>
          <a:prstGeom prst="rect">
            <a:avLst/>
          </a:prstGeom>
        </p:spPr>
      </p:pic>
      <p:pic>
        <p:nvPicPr>
          <p:cNvPr id="8" name="Picture 7" descr="HPE_color_logo.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93396" y="1569171"/>
            <a:ext cx="2744828" cy="1148544"/>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6210" y="5334406"/>
            <a:ext cx="1219200" cy="939800"/>
          </a:xfrm>
          <a:prstGeom prst="rect">
            <a:avLst/>
          </a:prstGeom>
        </p:spPr>
      </p:pic>
      <p:pic>
        <p:nvPicPr>
          <p:cNvPr id="13" name="Picture 1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6541" y="4960376"/>
            <a:ext cx="1320798" cy="1038889"/>
          </a:xfrm>
          <a:prstGeom prst="rect">
            <a:avLst/>
          </a:prstGeom>
        </p:spPr>
      </p:pic>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48592" y="4850221"/>
            <a:ext cx="2032000" cy="1032933"/>
          </a:xfrm>
          <a:prstGeom prst="rect">
            <a:avLst/>
          </a:prstGeom>
        </p:spPr>
      </p:pic>
    </p:spTree>
    <p:extLst>
      <p:ext uri="{BB962C8B-B14F-4D97-AF65-F5344CB8AC3E}">
        <p14:creationId xmlns:p14="http://schemas.microsoft.com/office/powerpoint/2010/main" val="1568541347"/>
      </p:ext>
    </p:extLst>
  </p:cSld>
  <p:clrMapOvr>
    <a:masterClrMapping/>
  </p:clrMapOvr>
  <p:transition spd="slow">
    <p:wipe/>
  </p:transition>
</p:sld>
</file>

<file path=ppt/theme/theme1.xml><?xml version="1.0" encoding="utf-8"?>
<a:theme xmlns:a="http://schemas.openxmlformats.org/drawingml/2006/main" name="2_Office Theme">
  <a:themeElements>
    <a:clrScheme name="Scality 5">
      <a:dk1>
        <a:srgbClr val="0F0F12"/>
      </a:dk1>
      <a:lt1>
        <a:srgbClr val="FFFFFF"/>
      </a:lt1>
      <a:dk2>
        <a:srgbClr val="0F0F11"/>
      </a:dk2>
      <a:lt2>
        <a:srgbClr val="E7E6E6"/>
      </a:lt2>
      <a:accent1>
        <a:srgbClr val="00B5AF"/>
      </a:accent1>
      <a:accent2>
        <a:srgbClr val="970E76"/>
      </a:accent2>
      <a:accent3>
        <a:srgbClr val="7F939E"/>
      </a:accent3>
      <a:accent4>
        <a:srgbClr val="FCB53B"/>
      </a:accent4>
      <a:accent5>
        <a:srgbClr val="970E76"/>
      </a:accent5>
      <a:accent6>
        <a:srgbClr val="00B5AF"/>
      </a:accent6>
      <a:hlink>
        <a:srgbClr val="960D75"/>
      </a:hlink>
      <a:folHlink>
        <a:srgbClr val="00B5AF"/>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5480</TotalTime>
  <Words>1121</Words>
  <Application>Microsoft Macintosh PowerPoint</Application>
  <PresentationFormat>Widescreen</PresentationFormat>
  <Paragraphs>151</Paragraphs>
  <Slides>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Calibri</vt:lpstr>
      <vt:lpstr>Geogrotesque</vt:lpstr>
      <vt:lpstr>Geogrotesque SemiBold</vt:lpstr>
      <vt:lpstr>Mangal</vt:lpstr>
      <vt:lpstr>Proxima Nova</vt:lpstr>
      <vt:lpstr>Proxima Nova Semibold</vt:lpstr>
      <vt:lpstr>ProximaNova-Extrabld</vt:lpstr>
      <vt:lpstr>ProximaNova-Semibold</vt:lpstr>
      <vt:lpstr>Roboto</vt:lpstr>
      <vt:lpstr>Wingdings</vt:lpstr>
      <vt:lpstr>Arial</vt:lpstr>
      <vt:lpstr>2_Office Theme</vt:lpstr>
      <vt:lpstr>PowerPoint Presentation</vt:lpstr>
      <vt:lpstr>Digital Transformation impacts every industry</vt:lpstr>
      <vt:lpstr>You Need Digital Business Ready Storage</vt:lpstr>
      <vt:lpstr>Software Defined Object Storage is the Answer…</vt:lpstr>
      <vt:lpstr>…and Reduces Cost</vt:lpstr>
      <vt:lpstr>Key Use Cases</vt:lpstr>
      <vt:lpstr>Proven by Analysts</vt:lpstr>
      <vt:lpstr>Only Scale-out Storage Supplier for All Three Server Leaders</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Scality</dc:creator>
  <cp:keywords/>
  <dc:description/>
  <cp:lastModifiedBy>Maria Garzona</cp:lastModifiedBy>
  <cp:revision>351</cp:revision>
  <cp:lastPrinted>2017-01-08T20:21:16Z</cp:lastPrinted>
  <dcterms:created xsi:type="dcterms:W3CDTF">2016-12-12T22:12:28Z</dcterms:created>
  <dcterms:modified xsi:type="dcterms:W3CDTF">2017-06-26T19:49:16Z</dcterms:modified>
  <cp:category/>
</cp:coreProperties>
</file>